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5" r:id="rId1"/>
  </p:sldMasterIdLst>
  <p:notesMasterIdLst>
    <p:notesMasterId r:id="rId20"/>
  </p:notesMasterIdLst>
  <p:sldIdLst>
    <p:sldId id="282" r:id="rId2"/>
    <p:sldId id="256"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Lst>
  <p:sldSz cx="14630400" cy="8229600"/>
  <p:notesSz cx="8229600" cy="1463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ACC1"/>
    <a:srgbClr val="81A6BD"/>
    <a:srgbClr val="769FB8"/>
    <a:srgbClr val="5687A5"/>
    <a:srgbClr val="B9E1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52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5929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7E458-91B4-32DE-DDDD-97C6D6F24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2C9254-AD48-CBD2-0A28-32A2BB8A2A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DDEC25-ED20-E870-BBCA-8E270BE9E1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75C972-45CC-A735-74C1-9EF2E6F7CEB0}"/>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3044156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4" name="Rectangle 3"/>
          <p:cNvSpPr/>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724205" y="924560"/>
            <a:ext cx="12938760" cy="4023360"/>
          </a:xfrm>
        </p:spPr>
        <p:txBody>
          <a:bodyPr anchor="b">
            <a:noAutofit/>
          </a:bodyPr>
          <a:lstStyle>
            <a:lvl1pPr algn="l">
              <a:lnSpc>
                <a:spcPct val="80000"/>
              </a:lnSpc>
              <a:defRPr sz="10560" spc="-144" baseline="0">
                <a:solidFill>
                  <a:srgbClr val="FFFFFF"/>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01015" y="5048251"/>
            <a:ext cx="11073841" cy="1975104"/>
          </a:xfrm>
        </p:spPr>
        <p:txBody>
          <a:bodyPr>
            <a:normAutofit/>
          </a:bodyPr>
          <a:lstStyle>
            <a:lvl1pPr marL="0" indent="0" algn="l">
              <a:buNone/>
              <a:defRPr sz="3840">
                <a:solidFill>
                  <a:schemeClr val="bg1"/>
                </a:solidFill>
                <a:latin typeface="+mj-lt"/>
              </a:defRPr>
            </a:lvl1pPr>
            <a:lvl2pPr marL="548640" indent="0" algn="ctr">
              <a:buNone/>
              <a:defRPr sz="336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it-IT"/>
              <a:t>Fare clic per modificare lo stile del sottotitolo dello schema</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smtClean="0"/>
              <a:pPr/>
              <a:t>9/16/2025</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405179523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smtClean="0"/>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9293882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24205" y="920903"/>
            <a:ext cx="12936931" cy="4027018"/>
          </a:xfrm>
        </p:spPr>
        <p:txBody>
          <a:bodyPr anchor="b">
            <a:normAutofit/>
          </a:bodyPr>
          <a:lstStyle>
            <a:lvl1pPr>
              <a:lnSpc>
                <a:spcPct val="80000"/>
              </a:lnSpc>
              <a:defRPr sz="10560" b="0" baseline="0">
                <a:solidFill>
                  <a:schemeClr val="accent1"/>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01015" y="5045051"/>
            <a:ext cx="11071555" cy="1975104"/>
          </a:xfrm>
        </p:spPr>
        <p:txBody>
          <a:bodyPr anchor="t">
            <a:normAutofit/>
          </a:bodyPr>
          <a:lstStyle>
            <a:lvl1pPr marL="0" indent="0">
              <a:buNone/>
              <a:defRPr sz="3840">
                <a:solidFill>
                  <a:schemeClr val="tx1"/>
                </a:solidFill>
                <a:latin typeface="+mj-lt"/>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5586B75A-687E-405C-8A0B-8D00578BA2C3}" type="datetimeFigureOut">
              <a:rPr lang="en-US" smtClean="0"/>
              <a:pPr/>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38833240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11987" y="2397761"/>
            <a:ext cx="5596128" cy="4520794"/>
          </a:xfrm>
        </p:spPr>
        <p:txBody>
          <a:bodyPr/>
          <a:lstStyle>
            <a:lvl1pPr>
              <a:defRPr sz="2880"/>
            </a:lvl1pPr>
            <a:lvl2pPr>
              <a:defRPr sz="2400"/>
            </a:lvl2pPr>
            <a:lvl3pPr>
              <a:defRPr sz="2160"/>
            </a:lvl3pPr>
            <a:lvl4pPr>
              <a:defRPr sz="1920"/>
            </a:lvl4pPr>
            <a:lvl5pPr>
              <a:defRPr sz="1920"/>
            </a:lvl5pPr>
            <a:lvl6pPr>
              <a:defRPr sz="1920"/>
            </a:lvl6pPr>
            <a:lvl7pPr>
              <a:defRPr sz="1920"/>
            </a:lvl7pPr>
            <a:lvl8pPr>
              <a:defRPr sz="1920"/>
            </a:lvl8pPr>
            <a:lvl9pPr>
              <a:defRPr sz="192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213596" y="2397761"/>
            <a:ext cx="5596128" cy="4520794"/>
          </a:xfrm>
        </p:spPr>
        <p:txBody>
          <a:bodyPr/>
          <a:lstStyle>
            <a:lvl1pPr>
              <a:defRPr sz="2880"/>
            </a:lvl1pPr>
            <a:lvl2pPr>
              <a:defRPr sz="2400"/>
            </a:lvl2pPr>
            <a:lvl3pPr>
              <a:defRPr sz="2160"/>
            </a:lvl3pPr>
            <a:lvl4pPr>
              <a:defRPr sz="1920"/>
            </a:lvl4pPr>
            <a:lvl5pPr>
              <a:defRPr sz="1920"/>
            </a:lvl5pPr>
            <a:lvl6pPr>
              <a:defRPr sz="1920"/>
            </a:lvl6pPr>
            <a:lvl7pPr>
              <a:defRPr sz="1920"/>
            </a:lvl7pPr>
            <a:lvl8pPr>
              <a:defRPr sz="1920"/>
            </a:lvl8pPr>
            <a:lvl9pPr>
              <a:defRPr sz="192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smtClean="0"/>
              <a:t>9/16/2025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411783847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11987" y="2448560"/>
            <a:ext cx="5596128" cy="868080"/>
          </a:xfrm>
        </p:spPr>
        <p:txBody>
          <a:bodyPr anchor="ctr">
            <a:normAutofit/>
          </a:bodyPr>
          <a:lstStyle>
            <a:lvl1pPr marL="0" indent="0">
              <a:buNone/>
              <a:defRPr sz="2640" b="0" cap="all" baseline="0">
                <a:solidFill>
                  <a:schemeClr val="tx1">
                    <a:lumMod val="85000"/>
                    <a:lumOff val="15000"/>
                  </a:schemeClr>
                </a:solidFill>
                <a:latin typeface="+mj-lt"/>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it-IT"/>
              <a:t>Fare clic per modificare gli stili del testo dello schema</a:t>
            </a:r>
          </a:p>
        </p:txBody>
      </p:sp>
      <p:sp>
        <p:nvSpPr>
          <p:cNvPr id="4" name="Content Placeholder 3"/>
          <p:cNvSpPr>
            <a:spLocks noGrp="1"/>
          </p:cNvSpPr>
          <p:nvPr>
            <p:ph sz="half" idx="2"/>
          </p:nvPr>
        </p:nvSpPr>
        <p:spPr>
          <a:xfrm>
            <a:off x="811987" y="3303701"/>
            <a:ext cx="5596128" cy="3840480"/>
          </a:xfrm>
        </p:spPr>
        <p:txBody>
          <a:bodyPr/>
          <a:lstStyle>
            <a:lvl1pPr>
              <a:defRPr sz="2880"/>
            </a:lvl1pPr>
            <a:lvl2pPr>
              <a:defRPr sz="2400"/>
            </a:lvl2pPr>
            <a:lvl3pPr>
              <a:defRPr sz="2160"/>
            </a:lvl3pPr>
            <a:lvl4pPr>
              <a:defRPr sz="1920"/>
            </a:lvl4pPr>
            <a:lvl5pPr>
              <a:defRPr sz="1920"/>
            </a:lvl5pPr>
            <a:lvl6pPr>
              <a:defRPr sz="1920"/>
            </a:lvl6pPr>
            <a:lvl7pPr>
              <a:defRPr sz="1920"/>
            </a:lvl7pPr>
            <a:lvl8pPr>
              <a:defRPr sz="1920"/>
            </a:lvl8pPr>
            <a:lvl9pPr>
              <a:defRPr sz="192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209130" y="2446122"/>
            <a:ext cx="5596128" cy="866851"/>
          </a:xfrm>
        </p:spPr>
        <p:txBody>
          <a:bodyPr anchor="ctr">
            <a:normAutofit/>
          </a:bodyPr>
          <a:lstStyle>
            <a:lvl1pPr marL="0" indent="0">
              <a:buNone/>
              <a:defRPr sz="2640" b="0" cap="all" baseline="0">
                <a:solidFill>
                  <a:schemeClr val="tx1">
                    <a:lumMod val="85000"/>
                    <a:lumOff val="15000"/>
                  </a:schemeClr>
                </a:solidFill>
                <a:latin typeface="+mj-lt"/>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it-IT"/>
              <a:t>Fare clic per modificare gli stili del testo dello schema</a:t>
            </a:r>
          </a:p>
        </p:txBody>
      </p:sp>
      <p:sp>
        <p:nvSpPr>
          <p:cNvPr id="6" name="Content Placeholder 5"/>
          <p:cNvSpPr>
            <a:spLocks noGrp="1"/>
          </p:cNvSpPr>
          <p:nvPr>
            <p:ph sz="quarter" idx="4"/>
          </p:nvPr>
        </p:nvSpPr>
        <p:spPr>
          <a:xfrm>
            <a:off x="7209130" y="3301188"/>
            <a:ext cx="5596128" cy="3840480"/>
          </a:xfrm>
        </p:spPr>
        <p:txBody>
          <a:bodyPr/>
          <a:lstStyle>
            <a:lvl1pPr>
              <a:defRPr sz="2880"/>
            </a:lvl1pPr>
            <a:lvl2pPr>
              <a:defRPr sz="2400"/>
            </a:lvl2pPr>
            <a:lvl3pPr>
              <a:defRPr sz="2160"/>
            </a:lvl3pPr>
            <a:lvl4pPr>
              <a:defRPr sz="1920"/>
            </a:lvl4pPr>
            <a:lvl5pPr>
              <a:defRPr sz="1920"/>
            </a:lvl5pPr>
            <a:lvl6pPr>
              <a:defRPr sz="1920"/>
            </a:lvl6pPr>
            <a:lvl7pPr>
              <a:defRPr sz="1920"/>
            </a:lvl7pPr>
            <a:lvl8pPr>
              <a:defRPr sz="1920"/>
            </a:lvl8pPr>
            <a:lvl9pPr>
              <a:defRPr sz="192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smtClean="0"/>
              <a:t>9/16/2025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272577325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smtClean="0"/>
              <a:t>9/16/2025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6824167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smtClean="0"/>
              <a:t>9/16/2025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264494258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Rectangle 1"/>
          <p:cNvSpPr/>
          <p:nvPr/>
        </p:nvSpPr>
        <p:spPr>
          <a:xfrm>
            <a:off x="9144000" y="0"/>
            <a:ext cx="5486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9913685" y="650738"/>
            <a:ext cx="4059936" cy="2304288"/>
          </a:xfrm>
        </p:spPr>
        <p:txBody>
          <a:bodyPr anchor="b">
            <a:noAutofit/>
          </a:bodyPr>
          <a:lstStyle>
            <a:lvl1pPr>
              <a:lnSpc>
                <a:spcPct val="85000"/>
              </a:lnSpc>
              <a:defRPr sz="4800">
                <a:solidFill>
                  <a:srgbClr val="FFFFFF"/>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914400" y="914400"/>
            <a:ext cx="7315200" cy="548640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931178" y="3014176"/>
            <a:ext cx="4078224" cy="3752384"/>
          </a:xfrm>
        </p:spPr>
        <p:txBody>
          <a:bodyPr>
            <a:normAutofit/>
          </a:bodyPr>
          <a:lstStyle>
            <a:lvl1pPr marL="0" marR="0" indent="0" algn="l" defTabSz="1097280" rtl="0" eaLnBrk="1" fontAlgn="auto" latinLnBrk="0" hangingPunct="1">
              <a:lnSpc>
                <a:spcPct val="100000"/>
              </a:lnSpc>
              <a:spcBef>
                <a:spcPts val="1440"/>
              </a:spcBef>
              <a:spcAft>
                <a:spcPts val="0"/>
              </a:spcAft>
              <a:buClrTx/>
              <a:buSzTx/>
              <a:buFontTx/>
              <a:buNone/>
              <a:tabLst/>
              <a:defRPr sz="2160">
                <a:solidFill>
                  <a:srgbClr val="262626"/>
                </a:solidFill>
              </a:defRPr>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marL="0" marR="0" lvl="0" indent="0" algn="l" defTabSz="1097280" rtl="0" eaLnBrk="1" fontAlgn="auto" latinLnBrk="0" hangingPunct="1">
              <a:lnSpc>
                <a:spcPct val="100000"/>
              </a:lnSpc>
              <a:spcBef>
                <a:spcPts val="1680"/>
              </a:spcBef>
              <a:spcAft>
                <a:spcPts val="0"/>
              </a:spcAft>
              <a:buClrTx/>
              <a:buSzTx/>
              <a:buFontTx/>
              <a:buNone/>
              <a:tabLst/>
              <a:defRPr/>
            </a:pPr>
            <a:r>
              <a:rPr lang="it-IT"/>
              <a:t>Fare clic per modificare gli stili del testo dello schema</a:t>
            </a:r>
          </a:p>
        </p:txBody>
      </p:sp>
      <p:sp>
        <p:nvSpPr>
          <p:cNvPr id="5" name="Date Placeholder 4"/>
          <p:cNvSpPr>
            <a:spLocks noGrp="1"/>
          </p:cNvSpPr>
          <p:nvPr>
            <p:ph type="dt" sz="half" idx="10"/>
          </p:nvPr>
        </p:nvSpPr>
        <p:spPr/>
        <p:txBody>
          <a:bodyPr/>
          <a:lstStyle/>
          <a:p>
            <a:fld id="{AF6E2C9B-5FA2-460D-9BE7-B0812FC2A6FF}" type="datetimeFigureOut">
              <a:rPr lang="en-US" smtClean="0"/>
              <a:t>9/16/2025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47243753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79069" y="6502401"/>
            <a:ext cx="12936931" cy="735940"/>
          </a:xfrm>
        </p:spPr>
        <p:txBody>
          <a:bodyPr anchor="b">
            <a:normAutofit/>
          </a:bodyPr>
          <a:lstStyle>
            <a:lvl1pPr>
              <a:defRPr sz="3840" b="0">
                <a:solidFill>
                  <a:srgbClr val="FFFFFF"/>
                </a:solidFill>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0" y="0"/>
            <a:ext cx="14630400" cy="6397142"/>
          </a:xfrm>
          <a:solidFill>
            <a:schemeClr val="accent1">
              <a:lumMod val="40000"/>
              <a:lumOff val="60000"/>
            </a:schemeClr>
          </a:solidFill>
        </p:spPr>
        <p:txBody>
          <a:bodyPr anchor="t"/>
          <a:lstStyle>
            <a:lvl1pPr marL="0" indent="0" algn="ctr">
              <a:spcBef>
                <a:spcPts val="960"/>
              </a:spcBef>
              <a:buNone/>
              <a:defRPr sz="3840">
                <a:solidFill>
                  <a:schemeClr val="tx1">
                    <a:lumMod val="75000"/>
                    <a:lumOff val="25000"/>
                  </a:schemeClr>
                </a:solidFill>
              </a:defRPr>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11987" y="7091682"/>
            <a:ext cx="11075213" cy="640080"/>
          </a:xfrm>
        </p:spPr>
        <p:txBody>
          <a:bodyPr>
            <a:normAutofit/>
          </a:bodyPr>
          <a:lstStyle>
            <a:lvl1pPr marL="0" indent="0">
              <a:lnSpc>
                <a:spcPct val="90000"/>
              </a:lnSpc>
              <a:buNone/>
              <a:defRPr sz="1680">
                <a:solidFill>
                  <a:srgbClr val="262626"/>
                </a:solidFill>
              </a:defRPr>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it-IT"/>
              <a:t>Fare clic per modificare gli stili del testo dello schema</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smtClean="0"/>
              <a:pPr/>
              <a:t>9/16/2025</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179988675"/>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smtClean="0"/>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25403923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492740" y="834390"/>
            <a:ext cx="3154680" cy="576072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925830" y="857251"/>
            <a:ext cx="9281160" cy="648081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smtClean="0"/>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46955551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8678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9ACC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88669" y="599439"/>
            <a:ext cx="12927330" cy="1989838"/>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11988" y="2414017"/>
            <a:ext cx="12904470" cy="4519422"/>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22960" y="7694936"/>
            <a:ext cx="4937760" cy="274320"/>
          </a:xfrm>
          <a:prstGeom prst="rect">
            <a:avLst/>
          </a:prstGeom>
        </p:spPr>
        <p:txBody>
          <a:bodyPr vert="horz" lIns="91440" tIns="45720" rIns="91440" bIns="45720" rtlCol="0" anchor="ctr"/>
          <a:lstStyle>
            <a:lvl1pPr algn="l">
              <a:defRPr sz="1140">
                <a:solidFill>
                  <a:schemeClr val="tx1">
                    <a:alpha val="80000"/>
                  </a:schemeClr>
                </a:solidFill>
              </a:defRPr>
            </a:lvl1pPr>
          </a:lstStyle>
          <a:p>
            <a:fld id="{5586B75A-687E-405C-8A0B-8D00578BA2C3}" type="datetimeFigureOut">
              <a:rPr lang="en-US" smtClean="0"/>
              <a:pPr/>
              <a:t>9/16/2025</a:t>
            </a:fld>
            <a:endParaRPr lang="en-US" dirty="0"/>
          </a:p>
        </p:txBody>
      </p:sp>
      <p:sp>
        <p:nvSpPr>
          <p:cNvPr id="5" name="Footer Placeholder 4"/>
          <p:cNvSpPr>
            <a:spLocks noGrp="1"/>
          </p:cNvSpPr>
          <p:nvPr>
            <p:ph type="ftr" sz="quarter" idx="3"/>
          </p:nvPr>
        </p:nvSpPr>
        <p:spPr>
          <a:xfrm>
            <a:off x="822960" y="7865636"/>
            <a:ext cx="6035040" cy="274320"/>
          </a:xfrm>
          <a:prstGeom prst="rect">
            <a:avLst/>
          </a:prstGeom>
        </p:spPr>
        <p:txBody>
          <a:bodyPr vert="horz" lIns="91440" tIns="45720" rIns="91440" bIns="45720" rtlCol="0" anchor="ctr"/>
          <a:lstStyle>
            <a:lvl1pPr algn="l">
              <a:defRPr sz="114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10516711" y="7051695"/>
            <a:ext cx="3511296" cy="1676447"/>
          </a:xfrm>
          <a:prstGeom prst="rect">
            <a:avLst/>
          </a:prstGeom>
        </p:spPr>
        <p:txBody>
          <a:bodyPr vert="horz" lIns="91440" tIns="45720" rIns="91440" bIns="45720" rtlCol="0" anchor="b"/>
          <a:lstStyle>
            <a:lvl1pPr algn="r">
              <a:defRPr sz="12360" b="0">
                <a:ln>
                  <a:noFill/>
                </a:ln>
                <a:solidFill>
                  <a:schemeClr val="accent1">
                    <a:alpha val="25000"/>
                  </a:schemeClr>
                </a:solidFill>
                <a:latin typeface="+mj-lt"/>
              </a:defRPr>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4119019575"/>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hf sldNum="0" hdr="0" ftr="0" dt="0"/>
  <p:txStyles>
    <p:titleStyle>
      <a:lvl1pPr algn="l" defTabSz="1097280" rtl="0" eaLnBrk="1" latinLnBrk="0" hangingPunct="1">
        <a:lnSpc>
          <a:spcPct val="85000"/>
        </a:lnSpc>
        <a:spcBef>
          <a:spcPct val="0"/>
        </a:spcBef>
        <a:buNone/>
        <a:defRPr sz="6480" kern="1200" spc="-144" baseline="0">
          <a:solidFill>
            <a:schemeClr val="accent1"/>
          </a:solidFill>
          <a:latin typeface="+mj-lt"/>
          <a:ea typeface="+mj-ea"/>
          <a:cs typeface="+mj-cs"/>
        </a:defRPr>
      </a:lvl1pPr>
    </p:titleStyle>
    <p:bodyStyle>
      <a:lvl1pPr marL="109728" indent="-109728" algn="l" defTabSz="1097280" rtl="0" eaLnBrk="1" latinLnBrk="0" hangingPunct="1">
        <a:lnSpc>
          <a:spcPct val="85000"/>
        </a:lnSpc>
        <a:spcBef>
          <a:spcPts val="1560"/>
        </a:spcBef>
        <a:buFont typeface="Arial" pitchFamily="34" charset="0"/>
        <a:buChar char=" "/>
        <a:defRPr sz="2880" kern="1200">
          <a:solidFill>
            <a:schemeClr val="tx1">
              <a:lumMod val="85000"/>
              <a:lumOff val="15000"/>
            </a:schemeClr>
          </a:solidFill>
          <a:latin typeface="+mn-lt"/>
          <a:ea typeface="+mn-ea"/>
          <a:cs typeface="+mn-cs"/>
        </a:defRPr>
      </a:lvl1pPr>
      <a:lvl2pPr marL="416966" indent="-411480" algn="l" defTabSz="1097280" rtl="0" eaLnBrk="1" latinLnBrk="0" hangingPunct="1">
        <a:lnSpc>
          <a:spcPct val="85000"/>
        </a:lnSpc>
        <a:spcBef>
          <a:spcPts val="720"/>
        </a:spcBef>
        <a:buFont typeface="Arial" pitchFamily="34" charset="0"/>
        <a:buChar char=" "/>
        <a:defRPr sz="2880" kern="1200">
          <a:solidFill>
            <a:schemeClr val="tx1">
              <a:lumMod val="85000"/>
              <a:lumOff val="15000"/>
            </a:schemeClr>
          </a:solidFill>
          <a:latin typeface="+mn-lt"/>
          <a:ea typeface="+mn-ea"/>
          <a:cs typeface="+mn-cs"/>
        </a:defRPr>
      </a:lvl2pPr>
      <a:lvl3pPr marL="658368" indent="-658368" algn="l" defTabSz="1097280" rtl="0" eaLnBrk="1" latinLnBrk="0" hangingPunct="1">
        <a:lnSpc>
          <a:spcPct val="85000"/>
        </a:lnSpc>
        <a:spcBef>
          <a:spcPts val="720"/>
        </a:spcBef>
        <a:buFont typeface="Arial" pitchFamily="34" charset="0"/>
        <a:buChar char=" "/>
        <a:defRPr sz="2400" i="1" kern="1200">
          <a:solidFill>
            <a:schemeClr val="tx1">
              <a:lumMod val="85000"/>
              <a:lumOff val="15000"/>
            </a:schemeClr>
          </a:solidFill>
          <a:latin typeface="+mn-lt"/>
          <a:ea typeface="+mn-ea"/>
          <a:cs typeface="+mn-cs"/>
        </a:defRPr>
      </a:lvl3pPr>
      <a:lvl4pPr marL="987552" indent="-987552" algn="l" defTabSz="1097280" rtl="0" eaLnBrk="1" latinLnBrk="0" hangingPunct="1">
        <a:lnSpc>
          <a:spcPct val="85000"/>
        </a:lnSpc>
        <a:spcBef>
          <a:spcPts val="720"/>
        </a:spcBef>
        <a:buFont typeface="Arial" pitchFamily="34" charset="0"/>
        <a:buChar char=" "/>
        <a:defRPr sz="2160" kern="1200">
          <a:solidFill>
            <a:schemeClr val="tx1">
              <a:lumMod val="85000"/>
              <a:lumOff val="15000"/>
            </a:schemeClr>
          </a:solidFill>
          <a:latin typeface="+mn-lt"/>
          <a:ea typeface="+mn-ea"/>
          <a:cs typeface="+mn-cs"/>
        </a:defRPr>
      </a:lvl4pPr>
      <a:lvl5pPr marL="1316736" indent="-1316736" algn="l" defTabSz="1097280" rtl="0" eaLnBrk="1" latinLnBrk="0" hangingPunct="1">
        <a:lnSpc>
          <a:spcPct val="85000"/>
        </a:lnSpc>
        <a:spcBef>
          <a:spcPts val="720"/>
        </a:spcBef>
        <a:buFont typeface="Arial" pitchFamily="34" charset="0"/>
        <a:buChar char=" "/>
        <a:defRPr sz="2160" kern="1200">
          <a:solidFill>
            <a:schemeClr val="tx1">
              <a:lumMod val="85000"/>
              <a:lumOff val="15000"/>
            </a:schemeClr>
          </a:solidFill>
          <a:latin typeface="+mn-lt"/>
          <a:ea typeface="+mn-ea"/>
          <a:cs typeface="+mn-cs"/>
        </a:defRPr>
      </a:lvl5pPr>
      <a:lvl6pPr marL="1440000" indent="-274320" algn="l" defTabSz="1097280" rtl="0" eaLnBrk="1" latinLnBrk="0" hangingPunct="1">
        <a:lnSpc>
          <a:spcPct val="85000"/>
        </a:lnSpc>
        <a:spcBef>
          <a:spcPts val="720"/>
        </a:spcBef>
        <a:buFont typeface="Arial" pitchFamily="34" charset="0"/>
        <a:buChar char=" "/>
        <a:defRPr sz="2160" kern="1200">
          <a:solidFill>
            <a:schemeClr val="tx1">
              <a:lumMod val="85000"/>
              <a:lumOff val="15000"/>
            </a:schemeClr>
          </a:solidFill>
          <a:latin typeface="+mn-lt"/>
          <a:ea typeface="+mn-ea"/>
          <a:cs typeface="+mn-cs"/>
        </a:defRPr>
      </a:lvl6pPr>
      <a:lvl7pPr marL="1680000" indent="-274320" algn="l" defTabSz="1097280" rtl="0" eaLnBrk="1" latinLnBrk="0" hangingPunct="1">
        <a:lnSpc>
          <a:spcPct val="85000"/>
        </a:lnSpc>
        <a:spcBef>
          <a:spcPts val="720"/>
        </a:spcBef>
        <a:buFont typeface="Arial" pitchFamily="34" charset="0"/>
        <a:buChar char=" "/>
        <a:defRPr sz="2160" kern="1200">
          <a:solidFill>
            <a:schemeClr val="tx1">
              <a:lumMod val="85000"/>
              <a:lumOff val="15000"/>
            </a:schemeClr>
          </a:solidFill>
          <a:latin typeface="+mn-lt"/>
          <a:ea typeface="+mn-ea"/>
          <a:cs typeface="+mn-cs"/>
        </a:defRPr>
      </a:lvl7pPr>
      <a:lvl8pPr marL="1920000" indent="-274320" algn="l" defTabSz="1097280" rtl="0" eaLnBrk="1" latinLnBrk="0" hangingPunct="1">
        <a:lnSpc>
          <a:spcPct val="85000"/>
        </a:lnSpc>
        <a:spcBef>
          <a:spcPts val="720"/>
        </a:spcBef>
        <a:buFont typeface="Arial" pitchFamily="34" charset="0"/>
        <a:buChar char=" "/>
        <a:defRPr sz="2160" kern="1200">
          <a:solidFill>
            <a:schemeClr val="tx1">
              <a:lumMod val="85000"/>
              <a:lumOff val="15000"/>
            </a:schemeClr>
          </a:solidFill>
          <a:latin typeface="+mn-lt"/>
          <a:ea typeface="+mn-ea"/>
          <a:cs typeface="+mn-cs"/>
        </a:defRPr>
      </a:lvl8pPr>
      <a:lvl9pPr marL="2160000" indent="-274320" algn="l" defTabSz="1097280" rtl="0" eaLnBrk="1" latinLnBrk="0" hangingPunct="1">
        <a:lnSpc>
          <a:spcPct val="85000"/>
        </a:lnSpc>
        <a:spcBef>
          <a:spcPts val="720"/>
        </a:spcBef>
        <a:buFont typeface="Arial" pitchFamily="34" charset="0"/>
        <a:buChar char=" "/>
        <a:defRPr sz="2160" kern="1200">
          <a:solidFill>
            <a:schemeClr val="tx1">
              <a:lumMod val="85000"/>
              <a:lumOff val="15000"/>
            </a:schemeClr>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21AA9-7311-111A-D04E-546BA211A72E}"/>
            </a:ext>
          </a:extLst>
        </p:cNvPr>
        <p:cNvGrpSpPr/>
        <p:nvPr/>
      </p:nvGrpSpPr>
      <p:grpSpPr>
        <a:xfrm>
          <a:off x="0" y="0"/>
          <a:ext cx="0" cy="0"/>
          <a:chOff x="0" y="0"/>
          <a:chExt cx="0" cy="0"/>
        </a:xfrm>
      </p:grpSpPr>
      <p:pic>
        <p:nvPicPr>
          <p:cNvPr id="7" name="Immagine 6">
            <a:extLst>
              <a:ext uri="{FF2B5EF4-FFF2-40B4-BE49-F238E27FC236}">
                <a16:creationId xmlns:a16="http://schemas.microsoft.com/office/drawing/2014/main" id="{CA99D8EA-B9CE-E584-B1AE-EB3DB917DF9B}"/>
              </a:ext>
            </a:extLst>
          </p:cNvPr>
          <p:cNvPicPr>
            <a:picLocks noChangeAspect="1"/>
          </p:cNvPicPr>
          <p:nvPr/>
        </p:nvPicPr>
        <p:blipFill>
          <a:blip r:embed="rId3"/>
          <a:stretch>
            <a:fillRect/>
          </a:stretch>
        </p:blipFill>
        <p:spPr>
          <a:xfrm>
            <a:off x="5389703" y="0"/>
            <a:ext cx="3749040" cy="3749040"/>
          </a:xfrm>
          <a:prstGeom prst="rect">
            <a:avLst/>
          </a:prstGeom>
        </p:spPr>
      </p:pic>
      <p:sp>
        <p:nvSpPr>
          <p:cNvPr id="5" name="Titolo 4">
            <a:extLst>
              <a:ext uri="{FF2B5EF4-FFF2-40B4-BE49-F238E27FC236}">
                <a16:creationId xmlns:a16="http://schemas.microsoft.com/office/drawing/2014/main" id="{3BBEE250-0DFC-8462-AF93-876B6F52637E}"/>
              </a:ext>
            </a:extLst>
          </p:cNvPr>
          <p:cNvSpPr>
            <a:spLocks noGrp="1"/>
          </p:cNvSpPr>
          <p:nvPr>
            <p:ph type="title"/>
          </p:nvPr>
        </p:nvSpPr>
        <p:spPr>
          <a:xfrm>
            <a:off x="851535" y="3817249"/>
            <a:ext cx="12927330" cy="1989838"/>
          </a:xfrm>
        </p:spPr>
        <p:txBody>
          <a:bodyPr>
            <a:noAutofit/>
          </a:bodyPr>
          <a:lstStyle/>
          <a:p>
            <a:pPr algn="ctr"/>
            <a:r>
              <a:rPr lang="it-IT" sz="6600" b="1" dirty="0">
                <a:solidFill>
                  <a:schemeClr val="tx1"/>
                </a:solidFill>
              </a:rPr>
              <a:t>Costituzione di una Società a San Marino</a:t>
            </a:r>
          </a:p>
        </p:txBody>
      </p:sp>
      <p:sp>
        <p:nvSpPr>
          <p:cNvPr id="3" name="CasellaDiTesto 2">
            <a:extLst>
              <a:ext uri="{FF2B5EF4-FFF2-40B4-BE49-F238E27FC236}">
                <a16:creationId xmlns:a16="http://schemas.microsoft.com/office/drawing/2014/main" id="{9E6941C1-A258-D73E-E6A1-01B83F3D91A0}"/>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1051566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04A6987F-CA6F-3106-3D1A-7CDA9B1C7CB1}"/>
              </a:ext>
            </a:extLst>
          </p:cNvPr>
          <p:cNvPicPr>
            <a:picLocks noChangeAspect="1"/>
          </p:cNvPicPr>
          <p:nvPr/>
        </p:nvPicPr>
        <p:blipFill>
          <a:blip r:embed="rId3"/>
          <a:stretch>
            <a:fillRect/>
          </a:stretch>
        </p:blipFill>
        <p:spPr>
          <a:xfrm>
            <a:off x="13216083" y="142464"/>
            <a:ext cx="999831" cy="999831"/>
          </a:xfrm>
          <a:prstGeom prst="rect">
            <a:avLst/>
          </a:prstGeom>
        </p:spPr>
      </p:pic>
      <p:sp>
        <p:nvSpPr>
          <p:cNvPr id="5" name="Titolo 4">
            <a:extLst>
              <a:ext uri="{FF2B5EF4-FFF2-40B4-BE49-F238E27FC236}">
                <a16:creationId xmlns:a16="http://schemas.microsoft.com/office/drawing/2014/main" id="{5F36F3BE-E6E8-6E4F-4E1E-F31B6B5A1366}"/>
              </a:ext>
            </a:extLst>
          </p:cNvPr>
          <p:cNvSpPr>
            <a:spLocks noGrp="1"/>
          </p:cNvSpPr>
          <p:nvPr>
            <p:ph type="title"/>
          </p:nvPr>
        </p:nvSpPr>
        <p:spPr>
          <a:xfrm>
            <a:off x="891082" y="142464"/>
            <a:ext cx="12927330" cy="1989838"/>
          </a:xfrm>
        </p:spPr>
        <p:txBody>
          <a:bodyPr>
            <a:noAutofit/>
          </a:bodyPr>
          <a:lstStyle/>
          <a:p>
            <a:r>
              <a:rPr lang="it-IT" sz="4400" b="1" dirty="0">
                <a:solidFill>
                  <a:schemeClr val="tx1"/>
                </a:solidFill>
              </a:rPr>
              <a:t>1. Valutazione Strategica per la Costituzione di una Società Operativa Sammarinese da Parte di una Holding Italiana</a:t>
            </a:r>
          </a:p>
        </p:txBody>
      </p:sp>
      <p:sp>
        <p:nvSpPr>
          <p:cNvPr id="6" name="Segnaposto contenuto 5">
            <a:extLst>
              <a:ext uri="{FF2B5EF4-FFF2-40B4-BE49-F238E27FC236}">
                <a16:creationId xmlns:a16="http://schemas.microsoft.com/office/drawing/2014/main" id="{B8BC9C55-B2E5-6FD1-2F73-E92355345FBF}"/>
              </a:ext>
            </a:extLst>
          </p:cNvPr>
          <p:cNvSpPr>
            <a:spLocks noGrp="1"/>
          </p:cNvSpPr>
          <p:nvPr>
            <p:ph idx="1"/>
          </p:nvPr>
        </p:nvSpPr>
        <p:spPr>
          <a:xfrm>
            <a:off x="811988" y="2137214"/>
            <a:ext cx="12904470" cy="5568403"/>
          </a:xfrm>
        </p:spPr>
        <p:txBody>
          <a:bodyPr>
            <a:normAutofit fontScale="70000" lnSpcReduction="20000"/>
          </a:bodyPr>
          <a:lstStyle/>
          <a:p>
            <a:r>
              <a:rPr lang="it-IT" b="1" dirty="0"/>
              <a:t>1.1. Obiettivo e Scopo del Report</a:t>
            </a:r>
          </a:p>
          <a:p>
            <a:pPr algn="just"/>
            <a:r>
              <a:rPr lang="it-IT" dirty="0"/>
              <a:t>Il presente documento è stato redatto per fornire alla dirigenza di una holding italiana un'analisi approfondita e multi-disciplinare in merito alla potenziale apertura di una società operativa nella Repubblica di San Marino. </a:t>
            </a:r>
          </a:p>
          <a:p>
            <a:pPr algn="just"/>
            <a:r>
              <a:rPr lang="it-IT" dirty="0"/>
              <a:t>L'obiettivo va oltre la mera illustrazione delle procedure e dei requisiti formali. Il rapporto mira a inquadrare l'operazione in un contesto strategico più ampio, identificando non solo le normative di riferimento e le opportunità di investimento, ma soprattutto i rischi intrinseci e le problematiche legali e fiscali che un’entità italiana deve affrontare in un'ottica di pianificazione transfrontaliera. </a:t>
            </a:r>
          </a:p>
          <a:p>
            <a:pPr algn="just"/>
            <a:r>
              <a:rPr lang="it-IT" dirty="0"/>
              <a:t>L'analisi è focalizzata sulla necessità di allineare gli obiettivi di espansione con una rigorosa gestione della conformità normativa, al fine di mitigare i rischi di contestazione da parte delle autorità fiscali italiane.</a:t>
            </a:r>
          </a:p>
          <a:p>
            <a:r>
              <a:rPr lang="it-IT" b="1" dirty="0"/>
              <a:t>1.2. Il Contesto Economico e Fiscale Sammarinese: Vantaggi e Opportunità</a:t>
            </a:r>
          </a:p>
          <a:p>
            <a:pPr algn="just"/>
            <a:r>
              <a:rPr lang="it-IT" dirty="0"/>
              <a:t>La Repubblica di San Marino si presenta come una giurisdizione attraente per gli investimenti esteri, grazie a un quadro economico e fiscale che offre diversi vantaggi competitivi. </a:t>
            </a:r>
          </a:p>
          <a:p>
            <a:pPr algn="just"/>
            <a:r>
              <a:rPr lang="it-IT" dirty="0"/>
              <a:t>Un fattore di attrazione primario è il suo regime fiscale, caratterizzato da aliquote competitive e dall'assenza del sistema IVA, sostituito da un'imposta monofase. Questo sistema tributario, unitamente a una riconosciuta stabilità politica e giuridica, crea un ambiente favorevole per l'insediamento di nuove attività.</a:t>
            </a:r>
          </a:p>
          <a:p>
            <a:pPr algn="just"/>
            <a:r>
              <a:rPr lang="it-IT" dirty="0"/>
              <a:t>Un aspetto fondamentale, che ha contribuito a rafforzare la credibilità internazionale del Paese, è la sua uscita, a partire dal 2014, dalla "black list" italiana. San Marino è oggi considerato uno Stato cooperativo dall'OCSE e dall'Unione Europea, impegnato a rispettare gli standard internazionali di trasparenza fiscale e di scambio di informazioni. Questo status, consolidato da una serie di accordi bilaterali e multilaterali, offre una base solida e legittima per la pianificazione fiscale internazionale, distinguendo nettamente la giurisdizione da quelle percepite come opache o meramente opportunistiche.</a:t>
            </a:r>
          </a:p>
        </p:txBody>
      </p:sp>
      <p:sp>
        <p:nvSpPr>
          <p:cNvPr id="3" name="CasellaDiTesto 2">
            <a:extLst>
              <a:ext uri="{FF2B5EF4-FFF2-40B4-BE49-F238E27FC236}">
                <a16:creationId xmlns:a16="http://schemas.microsoft.com/office/drawing/2014/main" id="{B7240575-2673-AA60-7A60-7CBBAC4E5B31}"/>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1281EC-D446-27EC-E59B-28AC8C232ADE}"/>
              </a:ext>
            </a:extLst>
          </p:cNvPr>
          <p:cNvSpPr>
            <a:spLocks noGrp="1"/>
          </p:cNvSpPr>
          <p:nvPr>
            <p:ph type="title"/>
          </p:nvPr>
        </p:nvSpPr>
        <p:spPr>
          <a:xfrm>
            <a:off x="891082" y="599439"/>
            <a:ext cx="12927330" cy="1989838"/>
          </a:xfrm>
        </p:spPr>
        <p:txBody>
          <a:bodyPr>
            <a:normAutofit fontScale="90000"/>
          </a:bodyPr>
          <a:lstStyle/>
          <a:p>
            <a:r>
              <a:rPr lang="it-IT" sz="4900" b="1" dirty="0">
                <a:solidFill>
                  <a:schemeClr val="tx1"/>
                </a:solidFill>
              </a:rPr>
              <a:t>2. Aspetti Legali e Procedurali della </a:t>
            </a:r>
            <a:br>
              <a:rPr lang="it-IT" sz="4900" b="1" dirty="0">
                <a:solidFill>
                  <a:schemeClr val="tx1"/>
                </a:solidFill>
              </a:rPr>
            </a:br>
            <a:r>
              <a:rPr lang="it-IT" sz="4900" b="1" dirty="0">
                <a:solidFill>
                  <a:schemeClr val="tx1"/>
                </a:solidFill>
              </a:rPr>
              <a:t>Costituzione Societaria a San Marino</a:t>
            </a:r>
            <a:br>
              <a:rPr lang="it-IT" b="1" dirty="0"/>
            </a:br>
            <a:endParaRPr lang="it-IT" dirty="0"/>
          </a:p>
        </p:txBody>
      </p:sp>
      <p:sp>
        <p:nvSpPr>
          <p:cNvPr id="3" name="Segnaposto contenuto 2">
            <a:extLst>
              <a:ext uri="{FF2B5EF4-FFF2-40B4-BE49-F238E27FC236}">
                <a16:creationId xmlns:a16="http://schemas.microsoft.com/office/drawing/2014/main" id="{4F482274-7B12-A844-9946-E7033CCACB8C}"/>
              </a:ext>
            </a:extLst>
          </p:cNvPr>
          <p:cNvSpPr>
            <a:spLocks noGrp="1"/>
          </p:cNvSpPr>
          <p:nvPr>
            <p:ph idx="1"/>
          </p:nvPr>
        </p:nvSpPr>
        <p:spPr>
          <a:xfrm>
            <a:off x="811988" y="2414017"/>
            <a:ext cx="12904470" cy="5384068"/>
          </a:xfrm>
        </p:spPr>
        <p:txBody>
          <a:bodyPr>
            <a:normAutofit fontScale="85000" lnSpcReduction="20000"/>
          </a:bodyPr>
          <a:lstStyle/>
          <a:p>
            <a:r>
              <a:rPr lang="it-IT" b="1" dirty="0"/>
              <a:t>2.1. Scelta della Forma Giuridica: S.r.l. vs. S.p.A.</a:t>
            </a:r>
          </a:p>
          <a:p>
            <a:pPr algn="just"/>
            <a:r>
              <a:rPr lang="it-IT" dirty="0"/>
              <a:t>La normativa sammarinese offre diverse forme societarie, con la Società a Responsabilità Limitata (S.r.l.) e la Società per Azioni (S.p.A.) che rappresentano le opzioni più comuni per gli investitori.</a:t>
            </a:r>
          </a:p>
          <a:p>
            <a:pPr lvl="0" algn="just" fontAlgn="base"/>
            <a:r>
              <a:rPr lang="it-IT" b="1" dirty="0"/>
              <a:t>Società a Responsabilità Limitata (S.r.l.):</a:t>
            </a:r>
            <a:r>
              <a:rPr lang="it-IT" dirty="0"/>
              <a:t> Richiede un capitale sociale minimo di 25.500 euro. </a:t>
            </a:r>
          </a:p>
          <a:p>
            <a:pPr lvl="0" algn="just" fontAlgn="base"/>
            <a:r>
              <a:rPr lang="it-IT" dirty="0"/>
              <a:t>Il versamento deve avvenire presso una banca sammarinese, per un importo pari ad almeno il 50% entro 120 giorni dall'iscrizione al Registro. </a:t>
            </a:r>
          </a:p>
          <a:p>
            <a:pPr lvl="0" algn="just" fontAlgn="base"/>
            <a:r>
              <a:rPr lang="it-IT" dirty="0"/>
              <a:t>La parte rimanente deve essere versata entro 3 anni. È possibile costituire una S.r.l. a socio unico.</a:t>
            </a:r>
          </a:p>
          <a:p>
            <a:pPr lvl="0" algn="just" fontAlgn="base"/>
            <a:r>
              <a:rPr lang="it-IT" dirty="0"/>
              <a:t>Il costo medio per la costituzione si attesta intorno a 3.500 euro.</a:t>
            </a:r>
          </a:p>
          <a:p>
            <a:pPr lvl="0" algn="just" fontAlgn="base"/>
            <a:r>
              <a:rPr lang="it-IT" b="1" dirty="0"/>
              <a:t>Società per Azioni (S.p.A.):</a:t>
            </a:r>
            <a:r>
              <a:rPr lang="it-IT" dirty="0"/>
              <a:t> Prevede un capitale sociale minimo di 77.000 euro. </a:t>
            </a:r>
          </a:p>
          <a:p>
            <a:pPr lvl="0" algn="just" fontAlgn="base"/>
            <a:r>
              <a:rPr lang="it-IT" dirty="0"/>
              <a:t>Anche in questo caso, il 50% del capitale deve essere versato entro 120 giorni dall'iscrizione e il restante 50% entro 3 anni. </a:t>
            </a:r>
          </a:p>
          <a:p>
            <a:pPr lvl="0" algn="just" fontAlgn="base"/>
            <a:r>
              <a:rPr lang="it-IT" dirty="0"/>
              <a:t>La S.p.A. richiede la nomina obbligatoria di un Sindaco Unico e, qualora per due esercizi consecutivi il volume delle vendite o prestazioni superi 9 milioni di euro, l'istituzione di un Collegio Sindacale. Il costo medio di costituzione è di circa 5.000 euro.</a:t>
            </a:r>
          </a:p>
          <a:p>
            <a:pPr algn="just"/>
            <a:endParaRPr lang="it-IT" dirty="0"/>
          </a:p>
          <a:p>
            <a:endParaRPr lang="it-IT" dirty="0"/>
          </a:p>
        </p:txBody>
      </p:sp>
      <p:pic>
        <p:nvPicPr>
          <p:cNvPr id="4" name="Immagine 3">
            <a:extLst>
              <a:ext uri="{FF2B5EF4-FFF2-40B4-BE49-F238E27FC236}">
                <a16:creationId xmlns:a16="http://schemas.microsoft.com/office/drawing/2014/main" id="{721DF9EA-A444-1726-9039-74EC4E079DA7}"/>
              </a:ext>
            </a:extLst>
          </p:cNvPr>
          <p:cNvPicPr>
            <a:picLocks noChangeAspect="1"/>
          </p:cNvPicPr>
          <p:nvPr/>
        </p:nvPicPr>
        <p:blipFill>
          <a:blip r:embed="rId2"/>
          <a:stretch>
            <a:fillRect/>
          </a:stretch>
        </p:blipFill>
        <p:spPr>
          <a:xfrm>
            <a:off x="13216542" y="99523"/>
            <a:ext cx="999831" cy="999831"/>
          </a:xfrm>
          <a:prstGeom prst="rect">
            <a:avLst/>
          </a:prstGeom>
        </p:spPr>
      </p:pic>
      <p:sp>
        <p:nvSpPr>
          <p:cNvPr id="5" name="CasellaDiTesto 4">
            <a:extLst>
              <a:ext uri="{FF2B5EF4-FFF2-40B4-BE49-F238E27FC236}">
                <a16:creationId xmlns:a16="http://schemas.microsoft.com/office/drawing/2014/main" id="{01CE8E8E-1C02-6DFC-B547-2A6A312419E9}"/>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1812723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5D48F6-50ED-DFAF-FDE2-CD93E3A8E103}"/>
              </a:ext>
            </a:extLst>
          </p:cNvPr>
          <p:cNvSpPr>
            <a:spLocks noGrp="1"/>
          </p:cNvSpPr>
          <p:nvPr>
            <p:ph type="title"/>
          </p:nvPr>
        </p:nvSpPr>
        <p:spPr>
          <a:xfrm>
            <a:off x="851535" y="599439"/>
            <a:ext cx="12927330" cy="1989838"/>
          </a:xfrm>
        </p:spPr>
        <p:txBody>
          <a:bodyPr>
            <a:normAutofit/>
          </a:bodyPr>
          <a:lstStyle/>
          <a:p>
            <a:r>
              <a:rPr lang="it-IT" sz="4400" b="1" dirty="0">
                <a:solidFill>
                  <a:schemeClr val="tx1"/>
                </a:solidFill>
              </a:rPr>
              <a:t>Tabella 1: Confronto tra S.r.l. e S.p.A. a San Marino</a:t>
            </a:r>
            <a:br>
              <a:rPr lang="it-IT" dirty="0"/>
            </a:br>
            <a:endParaRPr lang="it-IT" dirty="0"/>
          </a:p>
        </p:txBody>
      </p:sp>
      <p:graphicFrame>
        <p:nvGraphicFramePr>
          <p:cNvPr id="7" name="Segnaposto contenuto 6">
            <a:extLst>
              <a:ext uri="{FF2B5EF4-FFF2-40B4-BE49-F238E27FC236}">
                <a16:creationId xmlns:a16="http://schemas.microsoft.com/office/drawing/2014/main" id="{E957CEB0-F00E-CB55-EE92-EC70DBB40EA9}"/>
              </a:ext>
            </a:extLst>
          </p:cNvPr>
          <p:cNvGraphicFramePr>
            <a:graphicFrameLocks noGrp="1"/>
          </p:cNvGraphicFramePr>
          <p:nvPr>
            <p:ph idx="1"/>
            <p:extLst>
              <p:ext uri="{D42A27DB-BD31-4B8C-83A1-F6EECF244321}">
                <p14:modId xmlns:p14="http://schemas.microsoft.com/office/powerpoint/2010/main" val="3570290321"/>
              </p:ext>
            </p:extLst>
          </p:nvPr>
        </p:nvGraphicFramePr>
        <p:xfrm>
          <a:off x="996593" y="1880171"/>
          <a:ext cx="11856378" cy="5506948"/>
        </p:xfrm>
        <a:graphic>
          <a:graphicData uri="http://schemas.openxmlformats.org/drawingml/2006/table">
            <a:tbl>
              <a:tblPr>
                <a:tableStyleId>{5C22544A-7EE6-4342-B048-85BDC9FD1C3A}</a:tableStyleId>
              </a:tblPr>
              <a:tblGrid>
                <a:gridCol w="3931578">
                  <a:extLst>
                    <a:ext uri="{9D8B030D-6E8A-4147-A177-3AD203B41FA5}">
                      <a16:colId xmlns:a16="http://schemas.microsoft.com/office/drawing/2014/main" val="4048359831"/>
                    </a:ext>
                  </a:extLst>
                </a:gridCol>
                <a:gridCol w="3962400">
                  <a:extLst>
                    <a:ext uri="{9D8B030D-6E8A-4147-A177-3AD203B41FA5}">
                      <a16:colId xmlns:a16="http://schemas.microsoft.com/office/drawing/2014/main" val="787623170"/>
                    </a:ext>
                  </a:extLst>
                </a:gridCol>
                <a:gridCol w="3962400">
                  <a:extLst>
                    <a:ext uri="{9D8B030D-6E8A-4147-A177-3AD203B41FA5}">
                      <a16:colId xmlns:a16="http://schemas.microsoft.com/office/drawing/2014/main" val="3940961865"/>
                    </a:ext>
                  </a:extLst>
                </a:gridCol>
              </a:tblGrid>
              <a:tr h="752571">
                <a:tc>
                  <a:txBody>
                    <a:bodyPr/>
                    <a:lstStyle/>
                    <a:p>
                      <a:pPr>
                        <a:lnSpc>
                          <a:spcPct val="114000"/>
                        </a:lnSpc>
                        <a:spcBef>
                          <a:spcPts val="600"/>
                        </a:spcBef>
                        <a:spcAft>
                          <a:spcPts val="600"/>
                        </a:spcAft>
                        <a:buNone/>
                      </a:pPr>
                      <a:r>
                        <a:rPr lang="it-IT" sz="1800" dirty="0">
                          <a:effectLst/>
                        </a:rPr>
                        <a:t>Caratteristica</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spcBef>
                          <a:spcPts val="600"/>
                        </a:spcBef>
                        <a:spcAft>
                          <a:spcPts val="600"/>
                        </a:spcAft>
                        <a:buNone/>
                      </a:pPr>
                      <a:r>
                        <a:rPr lang="it-IT" sz="1800">
                          <a:effectLst/>
                        </a:rPr>
                        <a:t>S.r.l.</a:t>
                      </a:r>
                      <a:endParaRPr lang="it-IT" sz="180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spcBef>
                          <a:spcPts val="600"/>
                        </a:spcBef>
                        <a:spcAft>
                          <a:spcPts val="600"/>
                        </a:spcAft>
                        <a:buNone/>
                      </a:pPr>
                      <a:r>
                        <a:rPr lang="it-IT" sz="1800">
                          <a:effectLst/>
                        </a:rPr>
                        <a:t>S.p.A.</a:t>
                      </a:r>
                      <a:endParaRPr lang="it-IT" sz="180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3687351276"/>
                  </a:ext>
                </a:extLst>
              </a:tr>
              <a:tr h="752571">
                <a:tc>
                  <a:txBody>
                    <a:bodyPr/>
                    <a:lstStyle/>
                    <a:p>
                      <a:pPr>
                        <a:lnSpc>
                          <a:spcPct val="114000"/>
                        </a:lnSpc>
                        <a:spcBef>
                          <a:spcPts val="600"/>
                        </a:spcBef>
                        <a:spcAft>
                          <a:spcPts val="600"/>
                        </a:spcAft>
                        <a:buNone/>
                      </a:pPr>
                      <a:r>
                        <a:rPr lang="it-IT" sz="1800" dirty="0">
                          <a:effectLst/>
                        </a:rPr>
                        <a:t>Capitale Sociale Minimo</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a:effectLst/>
                        </a:rPr>
                        <a:t>25.500 euro </a:t>
                      </a:r>
                      <a:endParaRPr lang="it-IT" sz="180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a:effectLst/>
                        </a:rPr>
                        <a:t>77.000 euro </a:t>
                      </a:r>
                      <a:endParaRPr lang="it-IT" sz="180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4138285839"/>
                  </a:ext>
                </a:extLst>
              </a:tr>
              <a:tr h="783558">
                <a:tc>
                  <a:txBody>
                    <a:bodyPr/>
                    <a:lstStyle/>
                    <a:p>
                      <a:pPr>
                        <a:lnSpc>
                          <a:spcPct val="114000"/>
                        </a:lnSpc>
                        <a:spcBef>
                          <a:spcPts val="600"/>
                        </a:spcBef>
                        <a:spcAft>
                          <a:spcPts val="600"/>
                        </a:spcAft>
                        <a:buNone/>
                      </a:pPr>
                      <a:r>
                        <a:rPr lang="it-IT" sz="1800" dirty="0">
                          <a:effectLst/>
                        </a:rPr>
                        <a:t>Versamento Capitale Iniziale</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50% entro 120 giorni, saldo entro 3 anni</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50% entro 120 giorni, saldo entro 3 anni</a:t>
                      </a:r>
                      <a:endParaRPr lang="it-IT" sz="1800" dirty="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2952961336"/>
                  </a:ext>
                </a:extLst>
              </a:tr>
              <a:tr h="1217345">
                <a:tc>
                  <a:txBody>
                    <a:bodyPr/>
                    <a:lstStyle/>
                    <a:p>
                      <a:pPr>
                        <a:lnSpc>
                          <a:spcPct val="114000"/>
                        </a:lnSpc>
                        <a:spcBef>
                          <a:spcPts val="600"/>
                        </a:spcBef>
                        <a:spcAft>
                          <a:spcPts val="600"/>
                        </a:spcAft>
                        <a:buNone/>
                      </a:pPr>
                      <a:r>
                        <a:rPr lang="it-IT" sz="1800" dirty="0">
                          <a:effectLst/>
                        </a:rPr>
                        <a:t>Socio Unico</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50% entro 120 giorni, saldo entro 3 anni</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50% entro 120 giorni, saldo entro 3 anni</a:t>
                      </a:r>
                      <a:endParaRPr lang="it-IT" sz="1800" dirty="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1863208118"/>
                  </a:ext>
                </a:extLst>
              </a:tr>
              <a:tr h="1217345">
                <a:tc>
                  <a:txBody>
                    <a:bodyPr/>
                    <a:lstStyle/>
                    <a:p>
                      <a:pPr>
                        <a:lnSpc>
                          <a:spcPct val="114000"/>
                        </a:lnSpc>
                        <a:spcBef>
                          <a:spcPts val="600"/>
                        </a:spcBef>
                        <a:spcAft>
                          <a:spcPts val="600"/>
                        </a:spcAft>
                        <a:buNone/>
                      </a:pPr>
                      <a:r>
                        <a:rPr lang="it-IT" sz="1800" dirty="0">
                          <a:effectLst/>
                        </a:rPr>
                        <a:t>Organi di Controllo</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Sindaco Unico obbligatorio sopra 77.000 euro o 2 milioni di euro di ricavi</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Sindaco Unico obbligatorio </a:t>
                      </a:r>
                      <a:endParaRPr lang="it-IT" sz="1800" dirty="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3156996238"/>
                  </a:ext>
                </a:extLst>
              </a:tr>
              <a:tr h="783558">
                <a:tc>
                  <a:txBody>
                    <a:bodyPr/>
                    <a:lstStyle/>
                    <a:p>
                      <a:pPr>
                        <a:lnSpc>
                          <a:spcPct val="114000"/>
                        </a:lnSpc>
                        <a:spcBef>
                          <a:spcPts val="600"/>
                        </a:spcBef>
                        <a:spcAft>
                          <a:spcPts val="600"/>
                        </a:spcAft>
                        <a:buNone/>
                      </a:pPr>
                      <a:r>
                        <a:rPr lang="it-IT" sz="1800" dirty="0">
                          <a:effectLst/>
                        </a:rPr>
                        <a:t>Costo Medio di Costituzione</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Circa 3.500 euro</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Circa 5.000 euro</a:t>
                      </a:r>
                      <a:endParaRPr lang="it-IT" sz="1800" dirty="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97333658"/>
                  </a:ext>
                </a:extLst>
              </a:tr>
            </a:tbl>
          </a:graphicData>
        </a:graphic>
      </p:graphicFrame>
      <p:pic>
        <p:nvPicPr>
          <p:cNvPr id="6" name="Immagine 5">
            <a:extLst>
              <a:ext uri="{FF2B5EF4-FFF2-40B4-BE49-F238E27FC236}">
                <a16:creationId xmlns:a16="http://schemas.microsoft.com/office/drawing/2014/main" id="{59EE534B-EC4C-AA45-C6B8-46A1698F9270}"/>
              </a:ext>
            </a:extLst>
          </p:cNvPr>
          <p:cNvPicPr>
            <a:picLocks noChangeAspect="1"/>
          </p:cNvPicPr>
          <p:nvPr/>
        </p:nvPicPr>
        <p:blipFill>
          <a:blip r:embed="rId2"/>
          <a:stretch>
            <a:fillRect/>
          </a:stretch>
        </p:blipFill>
        <p:spPr>
          <a:xfrm>
            <a:off x="13216083" y="99523"/>
            <a:ext cx="999831" cy="999831"/>
          </a:xfrm>
          <a:prstGeom prst="rect">
            <a:avLst/>
          </a:prstGeom>
        </p:spPr>
      </p:pic>
      <p:sp>
        <p:nvSpPr>
          <p:cNvPr id="3" name="CasellaDiTesto 2">
            <a:extLst>
              <a:ext uri="{FF2B5EF4-FFF2-40B4-BE49-F238E27FC236}">
                <a16:creationId xmlns:a16="http://schemas.microsoft.com/office/drawing/2014/main" id="{74A59230-A7C0-DE84-67F0-E1451D58DCA8}"/>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1546825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7B6D9-6499-4CFC-EA63-39A60CAFC34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C1FA210-C6F9-9227-00F7-CC806E07739B}"/>
              </a:ext>
            </a:extLst>
          </p:cNvPr>
          <p:cNvSpPr>
            <a:spLocks noGrp="1"/>
          </p:cNvSpPr>
          <p:nvPr>
            <p:ph type="title"/>
          </p:nvPr>
        </p:nvSpPr>
        <p:spPr>
          <a:xfrm>
            <a:off x="913942" y="424178"/>
            <a:ext cx="12927330" cy="1989838"/>
          </a:xfrm>
        </p:spPr>
        <p:txBody>
          <a:bodyPr>
            <a:normAutofit/>
          </a:bodyPr>
          <a:lstStyle/>
          <a:p>
            <a:r>
              <a:rPr lang="it-IT" sz="4400" b="1" dirty="0">
                <a:solidFill>
                  <a:schemeClr val="tx1"/>
                </a:solidFill>
              </a:rPr>
              <a:t>2.2 Requisiti di Idoneità e Documentazione per Soci e Amministratori non residenti</a:t>
            </a:r>
            <a:endParaRPr lang="it-IT" dirty="0"/>
          </a:p>
        </p:txBody>
      </p:sp>
      <p:sp>
        <p:nvSpPr>
          <p:cNvPr id="3" name="Segnaposto contenuto 2">
            <a:extLst>
              <a:ext uri="{FF2B5EF4-FFF2-40B4-BE49-F238E27FC236}">
                <a16:creationId xmlns:a16="http://schemas.microsoft.com/office/drawing/2014/main" id="{2EE148CE-BAB8-BCBB-8F22-CA0C8E082C12}"/>
              </a:ext>
            </a:extLst>
          </p:cNvPr>
          <p:cNvSpPr>
            <a:spLocks noGrp="1"/>
          </p:cNvSpPr>
          <p:nvPr>
            <p:ph idx="1"/>
          </p:nvPr>
        </p:nvSpPr>
        <p:spPr>
          <a:xfrm>
            <a:off x="811988" y="2414016"/>
            <a:ext cx="12904470" cy="5045021"/>
          </a:xfrm>
        </p:spPr>
        <p:txBody>
          <a:bodyPr>
            <a:normAutofit fontScale="92500" lnSpcReduction="10000"/>
          </a:bodyPr>
          <a:lstStyle/>
          <a:p>
            <a:pPr algn="just"/>
            <a:r>
              <a:rPr lang="it-IT" dirty="0"/>
              <a:t>La legislazione sammarinese impone requisiti stringenti di idoneità per i soggetti che detengono quote o ricoprono incarichi amministrativi. </a:t>
            </a:r>
          </a:p>
          <a:p>
            <a:pPr algn="just"/>
            <a:r>
              <a:rPr lang="it-IT" dirty="0"/>
              <a:t>L'articolo 1, comma 9 della Legge sulle Società definisce le categorie di "Soggetto Inidoneo", tra cui figurano persone condannate per reati specifici, sottoposte a procedure fallimentari o concorsuali o residenti in "Paesi sotto monitoraggio".</a:t>
            </a:r>
          </a:p>
          <a:p>
            <a:pPr algn="just"/>
            <a:r>
              <a:rPr lang="it-IT" dirty="0"/>
              <a:t>Per i soggetti non residenti, le certificazioni di idoneità devono essere "equipollenti" a quelle sammarinesi. </a:t>
            </a:r>
          </a:p>
          <a:p>
            <a:pPr algn="just"/>
            <a:r>
              <a:rPr lang="it-IT" dirty="0"/>
              <a:t>Per una persona fisica di nazionalità italiana, la documentazione richiesta è costituita da un certificato generale del Casellario Giudiziale e da un certificato dei carichi pendenti. </a:t>
            </a:r>
          </a:p>
          <a:p>
            <a:pPr algn="just"/>
            <a:r>
              <a:rPr lang="it-IT" dirty="0"/>
              <a:t>Questi requisiti, sebbene rigorosi, sono un elemento chiave per garantire la trasparenza e la solidità del sistema societario, fungendo da meccanismi di controllo preliminare che vanno oltre la mera formalità.</a:t>
            </a:r>
          </a:p>
          <a:p>
            <a:pPr algn="just"/>
            <a:endParaRPr lang="it-IT" dirty="0"/>
          </a:p>
        </p:txBody>
      </p:sp>
      <p:pic>
        <p:nvPicPr>
          <p:cNvPr id="4" name="Immagine 3">
            <a:extLst>
              <a:ext uri="{FF2B5EF4-FFF2-40B4-BE49-F238E27FC236}">
                <a16:creationId xmlns:a16="http://schemas.microsoft.com/office/drawing/2014/main" id="{C4ADD6EB-35C8-BA58-D850-B430243142A5}"/>
              </a:ext>
            </a:extLst>
          </p:cNvPr>
          <p:cNvPicPr>
            <a:picLocks noChangeAspect="1"/>
          </p:cNvPicPr>
          <p:nvPr/>
        </p:nvPicPr>
        <p:blipFill>
          <a:blip r:embed="rId2"/>
          <a:stretch>
            <a:fillRect/>
          </a:stretch>
        </p:blipFill>
        <p:spPr>
          <a:xfrm>
            <a:off x="13216542" y="99523"/>
            <a:ext cx="999831" cy="999831"/>
          </a:xfrm>
          <a:prstGeom prst="rect">
            <a:avLst/>
          </a:prstGeom>
        </p:spPr>
      </p:pic>
      <p:sp>
        <p:nvSpPr>
          <p:cNvPr id="5" name="CasellaDiTesto 4">
            <a:extLst>
              <a:ext uri="{FF2B5EF4-FFF2-40B4-BE49-F238E27FC236}">
                <a16:creationId xmlns:a16="http://schemas.microsoft.com/office/drawing/2014/main" id="{B5C092B4-74D8-F5F6-A745-4038C92F71A0}"/>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3036471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A1372-484C-D3C7-0BB2-ED41A8696CF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1182176-B8DD-F7FC-DC24-C5B470BCF929}"/>
              </a:ext>
            </a:extLst>
          </p:cNvPr>
          <p:cNvSpPr>
            <a:spLocks noGrp="1"/>
          </p:cNvSpPr>
          <p:nvPr>
            <p:ph type="title"/>
          </p:nvPr>
        </p:nvSpPr>
        <p:spPr>
          <a:xfrm>
            <a:off x="913942" y="599439"/>
            <a:ext cx="12927330" cy="1989838"/>
          </a:xfrm>
        </p:spPr>
        <p:txBody>
          <a:bodyPr>
            <a:normAutofit/>
          </a:bodyPr>
          <a:lstStyle/>
          <a:p>
            <a:r>
              <a:rPr lang="it-IT" sz="4400" b="1" dirty="0">
                <a:solidFill>
                  <a:schemeClr val="tx1"/>
                </a:solidFill>
              </a:rPr>
              <a:t>2.3 L'Iter di Costituzione e gli Adempimenti Iniziali</a:t>
            </a:r>
            <a:br>
              <a:rPr lang="it-IT" dirty="0"/>
            </a:br>
            <a:endParaRPr lang="it-IT" dirty="0"/>
          </a:p>
        </p:txBody>
      </p:sp>
      <p:sp>
        <p:nvSpPr>
          <p:cNvPr id="3" name="Segnaposto contenuto 2">
            <a:extLst>
              <a:ext uri="{FF2B5EF4-FFF2-40B4-BE49-F238E27FC236}">
                <a16:creationId xmlns:a16="http://schemas.microsoft.com/office/drawing/2014/main" id="{33A4BB04-1451-6AB7-3F7B-A72AB3D0D394}"/>
              </a:ext>
            </a:extLst>
          </p:cNvPr>
          <p:cNvSpPr>
            <a:spLocks noGrp="1"/>
          </p:cNvSpPr>
          <p:nvPr>
            <p:ph idx="1"/>
          </p:nvPr>
        </p:nvSpPr>
        <p:spPr>
          <a:xfrm>
            <a:off x="811988" y="2024009"/>
            <a:ext cx="12904470" cy="5606151"/>
          </a:xfrm>
        </p:spPr>
        <p:txBody>
          <a:bodyPr>
            <a:normAutofit fontScale="85000" lnSpcReduction="20000"/>
          </a:bodyPr>
          <a:lstStyle/>
          <a:p>
            <a:pPr algn="just"/>
            <a:r>
              <a:rPr lang="it-IT" dirty="0"/>
              <a:t>L'iter di costituzione di una società a San Marino si articola in diverse fasi, ciascuna con specifici adempimenti.</a:t>
            </a:r>
          </a:p>
          <a:p>
            <a:pPr lvl="0" algn="just" fontAlgn="base"/>
            <a:r>
              <a:rPr lang="it-IT" b="1" dirty="0"/>
              <a:t>Analisi di Fattibilità:</a:t>
            </a:r>
            <a:r>
              <a:rPr lang="it-IT" dirty="0"/>
              <a:t> Una valutazione preliminare del mercato, del target e delle strategie commerciali.</a:t>
            </a:r>
          </a:p>
          <a:p>
            <a:pPr lvl="0" algn="just" fontAlgn="base"/>
            <a:r>
              <a:rPr lang="it-IT" b="1" dirty="0"/>
              <a:t>Registrazione:</a:t>
            </a:r>
            <a:r>
              <a:rPr lang="it-IT" dirty="0"/>
              <a:t> La presentazione della domanda di iscrizione al Registro delle Imprese, corredata da documenti come l'atto costitutivo, lo statuto e una copia del documento d'identità dei soci. </a:t>
            </a:r>
          </a:p>
          <a:p>
            <a:pPr lvl="0" algn="just" fontAlgn="base"/>
            <a:r>
              <a:rPr lang="it-IT" dirty="0"/>
              <a:t>Il riconoscimento giuridico è normalmente acquisito in circa una settimana lavorativa.</a:t>
            </a:r>
          </a:p>
          <a:p>
            <a:pPr lvl="0" algn="just" fontAlgn="base"/>
            <a:r>
              <a:rPr lang="it-IT" b="1" dirty="0"/>
              <a:t>Ottenimento della Licenza:</a:t>
            </a:r>
            <a:r>
              <a:rPr lang="it-IT" dirty="0"/>
              <a:t> Per operare, la società deve ottenere un'apposita licenza di attività, rilasciata entro 5 giorni lavorativi dalla presentazione della documentazione completa.</a:t>
            </a:r>
          </a:p>
          <a:p>
            <a:pPr lvl="0" algn="just" fontAlgn="base"/>
            <a:r>
              <a:rPr lang="it-IT" b="1" dirty="0"/>
              <a:t>Apertura del Conto Bancario:</a:t>
            </a:r>
            <a:r>
              <a:rPr lang="it-IT" dirty="0"/>
              <a:t> È un passaggio essenziale per la gestione finanziaria e l'operatività dell'azienda.</a:t>
            </a:r>
          </a:p>
          <a:p>
            <a:pPr algn="just"/>
            <a:r>
              <a:rPr lang="it-IT" dirty="0"/>
              <a:t>L'insieme di questi passaggi non deve essere visto come una mera successione burocratica, ma come un processo che contribuisce a definire la "sostanza" dell'operazione. </a:t>
            </a:r>
          </a:p>
          <a:p>
            <a:pPr algn="just"/>
            <a:r>
              <a:rPr lang="it-IT" dirty="0"/>
              <a:t>La necessità di una licenza specifica e il rigido controllo sui requisiti dei soggetti coinvolti sono elementi che rafforzano la solidità dell'entità sammarinese. Tale robustezza formale si rivela un fattore determinante per la mitigazione del rischio di "esterovestizione ". </a:t>
            </a:r>
          </a:p>
        </p:txBody>
      </p:sp>
      <p:pic>
        <p:nvPicPr>
          <p:cNvPr id="4" name="Immagine 3">
            <a:extLst>
              <a:ext uri="{FF2B5EF4-FFF2-40B4-BE49-F238E27FC236}">
                <a16:creationId xmlns:a16="http://schemas.microsoft.com/office/drawing/2014/main" id="{54AAE2C3-0694-CE45-FD49-625FFE1F1516}"/>
              </a:ext>
            </a:extLst>
          </p:cNvPr>
          <p:cNvPicPr>
            <a:picLocks noChangeAspect="1"/>
          </p:cNvPicPr>
          <p:nvPr/>
        </p:nvPicPr>
        <p:blipFill>
          <a:blip r:embed="rId2"/>
          <a:stretch>
            <a:fillRect/>
          </a:stretch>
        </p:blipFill>
        <p:spPr>
          <a:xfrm>
            <a:off x="13216083" y="99523"/>
            <a:ext cx="999831" cy="999831"/>
          </a:xfrm>
          <a:prstGeom prst="rect">
            <a:avLst/>
          </a:prstGeom>
        </p:spPr>
      </p:pic>
      <p:sp>
        <p:nvSpPr>
          <p:cNvPr id="5" name="CasellaDiTesto 4">
            <a:extLst>
              <a:ext uri="{FF2B5EF4-FFF2-40B4-BE49-F238E27FC236}">
                <a16:creationId xmlns:a16="http://schemas.microsoft.com/office/drawing/2014/main" id="{2CDF0AEE-B909-60C3-79B6-1F5DC4F12FAF}"/>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1896484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F53BA-8A32-250E-08B0-F6DC23B2384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01A1364-B019-890B-32B7-F242618D395E}"/>
              </a:ext>
            </a:extLst>
          </p:cNvPr>
          <p:cNvSpPr>
            <a:spLocks noGrp="1"/>
          </p:cNvSpPr>
          <p:nvPr>
            <p:ph type="title"/>
          </p:nvPr>
        </p:nvSpPr>
        <p:spPr>
          <a:xfrm>
            <a:off x="921775" y="433199"/>
            <a:ext cx="12927330" cy="1989838"/>
          </a:xfrm>
        </p:spPr>
        <p:txBody>
          <a:bodyPr>
            <a:normAutofit/>
          </a:bodyPr>
          <a:lstStyle/>
          <a:p>
            <a:r>
              <a:rPr lang="it-IT" sz="4400" b="1" dirty="0">
                <a:solidFill>
                  <a:schemeClr val="tx1"/>
                </a:solidFill>
              </a:rPr>
              <a:t>2.4 Adempimenti Antiriciclaggio e Trasparenza Normativa</a:t>
            </a:r>
            <a:br>
              <a:rPr lang="it-IT" dirty="0"/>
            </a:br>
            <a:endParaRPr lang="it-IT" dirty="0"/>
          </a:p>
        </p:txBody>
      </p:sp>
      <p:sp>
        <p:nvSpPr>
          <p:cNvPr id="3" name="Segnaposto contenuto 2">
            <a:extLst>
              <a:ext uri="{FF2B5EF4-FFF2-40B4-BE49-F238E27FC236}">
                <a16:creationId xmlns:a16="http://schemas.microsoft.com/office/drawing/2014/main" id="{E7F85265-8890-E525-56BB-B3938E34E622}"/>
              </a:ext>
            </a:extLst>
          </p:cNvPr>
          <p:cNvSpPr>
            <a:spLocks noGrp="1"/>
          </p:cNvSpPr>
          <p:nvPr>
            <p:ph idx="1"/>
          </p:nvPr>
        </p:nvSpPr>
        <p:spPr>
          <a:xfrm>
            <a:off x="811988" y="1756881"/>
            <a:ext cx="12904470" cy="5732980"/>
          </a:xfrm>
        </p:spPr>
        <p:txBody>
          <a:bodyPr>
            <a:normAutofit fontScale="92500" lnSpcReduction="20000"/>
          </a:bodyPr>
          <a:lstStyle/>
          <a:p>
            <a:pPr algn="just"/>
            <a:r>
              <a:rPr lang="it-IT" dirty="0"/>
              <a:t>La Repubblica di San Marino ha adottato un quadro normativo in materia di antiriciclaggio e contrasto al finanziamento del terrorismo in linea con gli standard internazionali del GAFI (Gruppo d'Azione Finanziaria) e con le direttive dell'Unione Europea. </a:t>
            </a:r>
          </a:p>
          <a:p>
            <a:pPr algn="just"/>
            <a:r>
              <a:rPr lang="it-IT" dirty="0"/>
              <a:t>Le società sono considerate "soggetti designati" e sono tenute a rispettare obblighi precisi. Questi includono la conduzione di attività di due diligence, l'adozione di politiche e procedure a livello di gruppo, l'auto-valutazione dei rischi e la segnalazione di operazioni sospette all'Agenzia di Informazione Finanziaria.</a:t>
            </a:r>
          </a:p>
          <a:p>
            <a:pPr algn="just"/>
            <a:r>
              <a:rPr lang="it-IT" dirty="0"/>
              <a:t>L'Agenzia valuta i rischi e adatta di conseguenza la frequenza e l'intensità delle attività di vigilanza. </a:t>
            </a:r>
          </a:p>
          <a:p>
            <a:pPr algn="just"/>
            <a:r>
              <a:rPr lang="it-IT" dirty="0"/>
              <a:t>Questa robustezza del sistema di controllo, se da un lato impone oneri di conformità operativi e la necessità di una formazione costante del personale, dall'altro rassicura gli investitori sulla serietà della giurisdizione. </a:t>
            </a:r>
          </a:p>
          <a:p>
            <a:pPr algn="just"/>
            <a:r>
              <a:rPr lang="it-IT" dirty="0"/>
              <a:t>L'impegno per la trasparenza e il contrasto ai crimini finanziari posiziona San Marino come una piazza finanziaria moderna e affidabile, smantellando la vecchia percezione di "paradiso fiscale" privo di controlli e trasformando la conformità in un fattore competitivo e un costo operativo gestibile.</a:t>
            </a:r>
          </a:p>
          <a:p>
            <a:endParaRPr lang="it-IT" dirty="0"/>
          </a:p>
        </p:txBody>
      </p:sp>
      <p:pic>
        <p:nvPicPr>
          <p:cNvPr id="4" name="Immagine 3">
            <a:extLst>
              <a:ext uri="{FF2B5EF4-FFF2-40B4-BE49-F238E27FC236}">
                <a16:creationId xmlns:a16="http://schemas.microsoft.com/office/drawing/2014/main" id="{868572F1-CD9D-338C-8576-5745E9C9885D}"/>
              </a:ext>
            </a:extLst>
          </p:cNvPr>
          <p:cNvPicPr>
            <a:picLocks noChangeAspect="1"/>
          </p:cNvPicPr>
          <p:nvPr/>
        </p:nvPicPr>
        <p:blipFill>
          <a:blip r:embed="rId2"/>
          <a:stretch>
            <a:fillRect/>
          </a:stretch>
        </p:blipFill>
        <p:spPr>
          <a:xfrm>
            <a:off x="13216083" y="99523"/>
            <a:ext cx="999831" cy="999831"/>
          </a:xfrm>
          <a:prstGeom prst="rect">
            <a:avLst/>
          </a:prstGeom>
        </p:spPr>
      </p:pic>
      <p:sp>
        <p:nvSpPr>
          <p:cNvPr id="5" name="CasellaDiTesto 4">
            <a:extLst>
              <a:ext uri="{FF2B5EF4-FFF2-40B4-BE49-F238E27FC236}">
                <a16:creationId xmlns:a16="http://schemas.microsoft.com/office/drawing/2014/main" id="{F8D125C7-1F7D-652E-7FB5-9674A686F4BB}"/>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2942244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F89F2-F6D1-C0BB-3062-34557E2ACE2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A2DAAE2-6005-C06B-5743-CC00F5BEFE1B}"/>
              </a:ext>
            </a:extLst>
          </p:cNvPr>
          <p:cNvSpPr>
            <a:spLocks noGrp="1"/>
          </p:cNvSpPr>
          <p:nvPr>
            <p:ph type="title"/>
          </p:nvPr>
        </p:nvSpPr>
        <p:spPr>
          <a:xfrm>
            <a:off x="913942" y="599439"/>
            <a:ext cx="12927330" cy="1989838"/>
          </a:xfrm>
        </p:spPr>
        <p:txBody>
          <a:bodyPr>
            <a:normAutofit fontScale="90000"/>
          </a:bodyPr>
          <a:lstStyle/>
          <a:p>
            <a:r>
              <a:rPr lang="it-IT" sz="4900" b="1" dirty="0">
                <a:solidFill>
                  <a:schemeClr val="tx1"/>
                </a:solidFill>
              </a:rPr>
              <a:t>3. Il </a:t>
            </a:r>
            <a:r>
              <a:rPr lang="it-IT" sz="5300" b="1" dirty="0">
                <a:solidFill>
                  <a:schemeClr val="tx1"/>
                </a:solidFill>
              </a:rPr>
              <a:t>Quadro</a:t>
            </a:r>
            <a:r>
              <a:rPr lang="it-IT" sz="4900" b="1" dirty="0">
                <a:solidFill>
                  <a:schemeClr val="tx1"/>
                </a:solidFill>
              </a:rPr>
              <a:t> Fiscale Sammarinese </a:t>
            </a:r>
            <a:br>
              <a:rPr lang="it-IT" sz="4900" b="1" dirty="0">
                <a:solidFill>
                  <a:schemeClr val="tx1"/>
                </a:solidFill>
              </a:rPr>
            </a:br>
            <a:r>
              <a:rPr lang="it-IT" sz="4900" b="1" dirty="0">
                <a:solidFill>
                  <a:schemeClr val="tx1"/>
                </a:solidFill>
              </a:rPr>
              <a:t>e le Agevolazioni per le Imprese</a:t>
            </a:r>
            <a:br>
              <a:rPr lang="it-IT" dirty="0"/>
            </a:br>
            <a:endParaRPr lang="it-IT" dirty="0"/>
          </a:p>
        </p:txBody>
      </p:sp>
      <p:sp>
        <p:nvSpPr>
          <p:cNvPr id="3" name="Segnaposto contenuto 2">
            <a:extLst>
              <a:ext uri="{FF2B5EF4-FFF2-40B4-BE49-F238E27FC236}">
                <a16:creationId xmlns:a16="http://schemas.microsoft.com/office/drawing/2014/main" id="{8C8C093D-48B9-578E-8AE2-4AE886EEB5D6}"/>
              </a:ext>
            </a:extLst>
          </p:cNvPr>
          <p:cNvSpPr>
            <a:spLocks noGrp="1"/>
          </p:cNvSpPr>
          <p:nvPr>
            <p:ph idx="1"/>
          </p:nvPr>
        </p:nvSpPr>
        <p:spPr>
          <a:xfrm>
            <a:off x="811988" y="2188396"/>
            <a:ext cx="12904470" cy="5441765"/>
          </a:xfrm>
        </p:spPr>
        <p:txBody>
          <a:bodyPr>
            <a:normAutofit fontScale="77500" lnSpcReduction="20000"/>
          </a:bodyPr>
          <a:lstStyle/>
          <a:p>
            <a:pPr algn="just"/>
            <a:r>
              <a:rPr lang="it-IT" b="1" dirty="0"/>
              <a:t>3.1. L'Imposta Generale sui Redditi (IGR)</a:t>
            </a:r>
          </a:p>
          <a:p>
            <a:pPr algn="just"/>
            <a:r>
              <a:rPr lang="it-IT" dirty="0"/>
              <a:t>Il sistema fiscale sammarinese si basa sull'Imposta Generale sui Redditi (IGR), che si applica sia alle persone fisiche che alle società. </a:t>
            </a:r>
          </a:p>
          <a:p>
            <a:pPr algn="just"/>
            <a:r>
              <a:rPr lang="it-IT" dirty="0"/>
              <a:t>L'aliquota ordinaria per l'IGR sulle società è del 17%. </a:t>
            </a:r>
          </a:p>
          <a:p>
            <a:pPr algn="just"/>
            <a:r>
              <a:rPr lang="it-IT" dirty="0"/>
              <a:t>Oltre a ciò, è prevista una tassa annuale di licenza, con importi che variano in base alla forma giuridica e al volume dei ricavi.</a:t>
            </a:r>
          </a:p>
          <a:p>
            <a:pPr algn="just"/>
            <a:r>
              <a:rPr lang="it-IT" b="1" dirty="0"/>
              <a:t>3.2. Il Regime di "Imposta Monofase" vs. l'IVA italiana</a:t>
            </a:r>
          </a:p>
          <a:p>
            <a:pPr algn="just"/>
            <a:r>
              <a:rPr lang="it-IT" dirty="0"/>
              <a:t>A differenza del sistema italiano, San Marino non applica l'Imposta sul Valore Aggiunto (IVA), bensì un'Imposta Monofase sulle importazioni.</a:t>
            </a:r>
            <a:endParaRPr lang="it-IT" baseline="30000" dirty="0"/>
          </a:p>
          <a:p>
            <a:pPr algn="just"/>
            <a:r>
              <a:rPr lang="it-IT" dirty="0"/>
              <a:t>Questa imposta viene applicata una sola volta, al momento dell'introduzione dei beni sul territorio sammarinese, e non è detraibile o rimborsabile. L'aliquota ordinaria è del 17%, ma per i beni strumentali, che includono macchinari e attrezzature, è prevista una significativa riduzione all’1%. La monofase al 17% sull’acquisto delle materie prime può beneficiare di un criterio di sospensione nel momento in cui la merce o il prodotto finito vengano venduti all’estero.</a:t>
            </a:r>
          </a:p>
          <a:p>
            <a:pPr algn="just"/>
            <a:r>
              <a:rPr lang="it-IT" dirty="0"/>
              <a:t>Questa aliquota ridotta sui beni strumentali rappresenta un vantaggio concreto per gli investimenti iniziali, riducendo in modo tangibile i costi di avviamento per un'azienda a vocazione industriale o di servizi.</a:t>
            </a:r>
          </a:p>
          <a:p>
            <a:endParaRPr lang="it-IT" dirty="0"/>
          </a:p>
        </p:txBody>
      </p:sp>
      <p:pic>
        <p:nvPicPr>
          <p:cNvPr id="4" name="Immagine 3">
            <a:extLst>
              <a:ext uri="{FF2B5EF4-FFF2-40B4-BE49-F238E27FC236}">
                <a16:creationId xmlns:a16="http://schemas.microsoft.com/office/drawing/2014/main" id="{B45A37EF-3E73-CA62-E8D0-8E2441649A67}"/>
              </a:ext>
            </a:extLst>
          </p:cNvPr>
          <p:cNvPicPr>
            <a:picLocks noChangeAspect="1"/>
          </p:cNvPicPr>
          <p:nvPr/>
        </p:nvPicPr>
        <p:blipFill>
          <a:blip r:embed="rId2"/>
          <a:stretch>
            <a:fillRect/>
          </a:stretch>
        </p:blipFill>
        <p:spPr>
          <a:xfrm>
            <a:off x="13216542" y="296330"/>
            <a:ext cx="999831" cy="999831"/>
          </a:xfrm>
          <a:prstGeom prst="rect">
            <a:avLst/>
          </a:prstGeom>
        </p:spPr>
      </p:pic>
      <p:sp>
        <p:nvSpPr>
          <p:cNvPr id="5" name="CasellaDiTesto 4">
            <a:extLst>
              <a:ext uri="{FF2B5EF4-FFF2-40B4-BE49-F238E27FC236}">
                <a16:creationId xmlns:a16="http://schemas.microsoft.com/office/drawing/2014/main" id="{11AE0140-5EC7-9D4F-C56D-0A360775DA03}"/>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3290871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0A985-1EE0-DC4E-1482-BFD9FDE9A5C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F36C39C-A72C-629B-B773-0AB781295B1B}"/>
              </a:ext>
            </a:extLst>
          </p:cNvPr>
          <p:cNvSpPr>
            <a:spLocks noGrp="1"/>
          </p:cNvSpPr>
          <p:nvPr>
            <p:ph type="title"/>
          </p:nvPr>
        </p:nvSpPr>
        <p:spPr>
          <a:xfrm>
            <a:off x="851535" y="106279"/>
            <a:ext cx="12927330" cy="1989838"/>
          </a:xfrm>
        </p:spPr>
        <p:txBody>
          <a:bodyPr>
            <a:normAutofit/>
          </a:bodyPr>
          <a:lstStyle/>
          <a:p>
            <a:r>
              <a:rPr lang="it-IT" sz="4400" b="1" dirty="0">
                <a:solidFill>
                  <a:schemeClr val="tx1"/>
                </a:solidFill>
              </a:rPr>
              <a:t>3.3. Incentivi e Benefici per Nuove Imprese</a:t>
            </a:r>
            <a:endParaRPr lang="it-IT" dirty="0"/>
          </a:p>
        </p:txBody>
      </p:sp>
      <p:sp>
        <p:nvSpPr>
          <p:cNvPr id="3" name="Segnaposto contenuto 2">
            <a:extLst>
              <a:ext uri="{FF2B5EF4-FFF2-40B4-BE49-F238E27FC236}">
                <a16:creationId xmlns:a16="http://schemas.microsoft.com/office/drawing/2014/main" id="{C2BC44FF-5E9C-A108-BA5D-64077F9F6085}"/>
              </a:ext>
            </a:extLst>
          </p:cNvPr>
          <p:cNvSpPr>
            <a:spLocks noGrp="1"/>
          </p:cNvSpPr>
          <p:nvPr>
            <p:ph idx="1"/>
          </p:nvPr>
        </p:nvSpPr>
        <p:spPr>
          <a:xfrm>
            <a:off x="811988" y="1910992"/>
            <a:ext cx="12904470" cy="5774077"/>
          </a:xfrm>
        </p:spPr>
        <p:txBody>
          <a:bodyPr>
            <a:normAutofit fontScale="70000" lnSpcReduction="20000"/>
          </a:bodyPr>
          <a:lstStyle/>
          <a:p>
            <a:pPr algn="just"/>
            <a:r>
              <a:rPr lang="it-IT" sz="3200" dirty="0"/>
              <a:t>Il sistema sammarinese prevede diversi regimi fiscali agevolati per incoraggiare gli investimenti e la creazione di nuove imprese.</a:t>
            </a:r>
          </a:p>
          <a:p>
            <a:pPr lvl="0" algn="just" fontAlgn="base"/>
            <a:r>
              <a:rPr lang="it-IT" sz="3200" b="1" dirty="0"/>
              <a:t>Regime per le "Imprese di nuova generazione":</a:t>
            </a:r>
            <a:r>
              <a:rPr lang="it-IT" sz="3200" dirty="0"/>
              <a:t> Le società che rientrano in questa categoria beneficiano di un'imposta sul reddito ridotta all'8,5% per i primi cinque anni di attività, </a:t>
            </a:r>
            <a:r>
              <a:rPr lang="it-IT" dirty="0"/>
              <a:t>con possibilità di far slittare il beneficio al secondo anno di attività, </a:t>
            </a:r>
            <a:r>
              <a:rPr lang="it-IT" sz="3200" dirty="0"/>
              <a:t>rispetto all'aliquota ordinaria del 17%.</a:t>
            </a:r>
            <a:endParaRPr lang="it-IT" sz="3600" baseline="30000" dirty="0"/>
          </a:p>
          <a:p>
            <a:pPr lvl="0" algn="just" fontAlgn="base"/>
            <a:r>
              <a:rPr lang="it-IT" sz="3200" dirty="0"/>
              <a:t>Inoltre, sono esonerate dal pagamento della tassa di licenza commerciale per i primi quattro anni. Per le persone fisiche, la ritenuta sui dividendi è fissata al 5%.</a:t>
            </a:r>
          </a:p>
          <a:p>
            <a:pPr lvl="0" algn="just" fontAlgn="base"/>
            <a:r>
              <a:rPr lang="it-IT" sz="3200" b="1" dirty="0"/>
              <a:t>Regime "Start-up ad alta tecnologia" (SUT/SAT):</a:t>
            </a:r>
            <a:r>
              <a:rPr lang="it-IT" sz="3200" dirty="0"/>
              <a:t> Questo regime offre un quadro di agevolazioni ancora più vantaggioso per le imprese con un carattere prevalentemente tecnologico o innovativo. </a:t>
            </a:r>
          </a:p>
          <a:p>
            <a:pPr lvl="0" algn="just" fontAlgn="base"/>
            <a:r>
              <a:rPr lang="it-IT" sz="3200" dirty="0"/>
              <a:t>A seconda del livello di qualifica (SUT I, SUT II, SAT), le aliquote dell'imposta sul reddito variano:</a:t>
            </a:r>
          </a:p>
          <a:p>
            <a:pPr lvl="1" algn="just" fontAlgn="base"/>
            <a:r>
              <a:rPr lang="it-IT" sz="3200" b="1" dirty="0"/>
              <a:t>SUT I </a:t>
            </a:r>
            <a:r>
              <a:rPr lang="it-IT" sz="3200" dirty="0"/>
              <a:t>(Start Up tecnologica di primo livello)</a:t>
            </a:r>
            <a:r>
              <a:rPr lang="it-IT" sz="3200" b="1" dirty="0"/>
              <a:t>:</a:t>
            </a:r>
            <a:r>
              <a:rPr lang="it-IT" sz="3200" dirty="0"/>
              <a:t> Esenzione totale dall'imposta generale sul reddito per i primi tre anni.</a:t>
            </a:r>
          </a:p>
          <a:p>
            <a:pPr lvl="1" algn="just" fontAlgn="base"/>
            <a:r>
              <a:rPr lang="it-IT" sz="3200" b="1" dirty="0"/>
              <a:t>SUT II </a:t>
            </a:r>
            <a:r>
              <a:rPr lang="it-IT" sz="3200" dirty="0"/>
              <a:t>(Start Up tecnologica di secondo livello)</a:t>
            </a:r>
            <a:r>
              <a:rPr lang="it-IT" sz="3200" b="1" dirty="0"/>
              <a:t>:</a:t>
            </a:r>
            <a:r>
              <a:rPr lang="it-IT" sz="3200" dirty="0"/>
              <a:t> Tassazione al 4%.</a:t>
            </a:r>
          </a:p>
          <a:p>
            <a:pPr lvl="1" algn="just" fontAlgn="base"/>
            <a:r>
              <a:rPr lang="it-IT" sz="3200" b="1" dirty="0"/>
              <a:t>SAT </a:t>
            </a:r>
            <a:r>
              <a:rPr lang="it-IT" sz="3200" dirty="0"/>
              <a:t>(Società Altamente Tecnologica)</a:t>
            </a:r>
            <a:r>
              <a:rPr lang="it-IT" sz="3200" b="1" dirty="0"/>
              <a:t>:</a:t>
            </a:r>
            <a:r>
              <a:rPr lang="it-IT" sz="3200" dirty="0"/>
              <a:t> Tassazione all’8%.</a:t>
            </a:r>
            <a:endParaRPr lang="it-IT" sz="3600" baseline="30000" dirty="0"/>
          </a:p>
          <a:p>
            <a:pPr lvl="1" algn="just" fontAlgn="base"/>
            <a:br>
              <a:rPr lang="it-IT" sz="3200" dirty="0"/>
            </a:br>
            <a:r>
              <a:rPr lang="it-IT" sz="3200" dirty="0"/>
              <a:t>Tali società godono anche dell'esonero dalla tassa di licenza e di un'imposta di registro fissa di 70 euro.</a:t>
            </a:r>
          </a:p>
          <a:p>
            <a:pPr lvl="0" algn="just" fontAlgn="base"/>
            <a:r>
              <a:rPr lang="it-IT" sz="3200" b="1" dirty="0"/>
              <a:t>Incentivi all'occupazione:</a:t>
            </a:r>
            <a:r>
              <a:rPr lang="it-IT" sz="3200" dirty="0"/>
              <a:t> Le aziende che incrementano il numero dei dipendenti possono beneficiare di crediti d'imposta sull'IGR fino al 25% dell'imposta dovuta.</a:t>
            </a:r>
            <a:r>
              <a:rPr lang="it-IT" sz="3600" baseline="30000" dirty="0"/>
              <a:t>15</a:t>
            </a:r>
            <a:r>
              <a:rPr lang="it-IT" sz="3200" dirty="0"/>
              <a:t> Tale beneficio è raddoppiato per l'assunzione di lavoratori appartenenti a categorie protette, come donne dopo la maternità, disoccupati o invalidi.</a:t>
            </a:r>
          </a:p>
          <a:p>
            <a:endParaRPr lang="it-IT" dirty="0"/>
          </a:p>
        </p:txBody>
      </p:sp>
      <p:pic>
        <p:nvPicPr>
          <p:cNvPr id="4" name="Immagine 3">
            <a:extLst>
              <a:ext uri="{FF2B5EF4-FFF2-40B4-BE49-F238E27FC236}">
                <a16:creationId xmlns:a16="http://schemas.microsoft.com/office/drawing/2014/main" id="{B760E8CA-08EF-87CA-D1AF-EB1B2CDD5D1F}"/>
              </a:ext>
            </a:extLst>
          </p:cNvPr>
          <p:cNvPicPr>
            <a:picLocks noChangeAspect="1"/>
          </p:cNvPicPr>
          <p:nvPr/>
        </p:nvPicPr>
        <p:blipFill>
          <a:blip r:embed="rId2"/>
          <a:stretch>
            <a:fillRect/>
          </a:stretch>
        </p:blipFill>
        <p:spPr>
          <a:xfrm>
            <a:off x="13216083" y="296330"/>
            <a:ext cx="999831" cy="999831"/>
          </a:xfrm>
          <a:prstGeom prst="rect">
            <a:avLst/>
          </a:prstGeom>
        </p:spPr>
      </p:pic>
      <p:sp>
        <p:nvSpPr>
          <p:cNvPr id="5" name="CasellaDiTesto 4">
            <a:extLst>
              <a:ext uri="{FF2B5EF4-FFF2-40B4-BE49-F238E27FC236}">
                <a16:creationId xmlns:a16="http://schemas.microsoft.com/office/drawing/2014/main" id="{49E3212D-980F-D23A-F845-0C255E0FFACA}"/>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3254764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4EA5B-66FE-48A1-D285-73C6E9EEC16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806DC8C-AB2A-0E1A-ED4A-667944A36C8F}"/>
              </a:ext>
            </a:extLst>
          </p:cNvPr>
          <p:cNvSpPr>
            <a:spLocks noGrp="1"/>
          </p:cNvSpPr>
          <p:nvPr>
            <p:ph type="title"/>
          </p:nvPr>
        </p:nvSpPr>
        <p:spPr/>
        <p:txBody>
          <a:bodyPr>
            <a:normAutofit/>
          </a:bodyPr>
          <a:lstStyle/>
          <a:p>
            <a:r>
              <a:rPr lang="it-IT" sz="4400" b="1" dirty="0">
                <a:solidFill>
                  <a:schemeClr val="tx1"/>
                </a:solidFill>
              </a:rPr>
              <a:t>Tabella 2: Sintesi dei Regimi Fiscali Agevolati Sammarinesi</a:t>
            </a:r>
            <a:br>
              <a:rPr lang="it-IT" dirty="0"/>
            </a:br>
            <a:endParaRPr lang="it-IT" dirty="0"/>
          </a:p>
        </p:txBody>
      </p:sp>
      <p:graphicFrame>
        <p:nvGraphicFramePr>
          <p:cNvPr id="5" name="Segnaposto contenuto 4">
            <a:extLst>
              <a:ext uri="{FF2B5EF4-FFF2-40B4-BE49-F238E27FC236}">
                <a16:creationId xmlns:a16="http://schemas.microsoft.com/office/drawing/2014/main" id="{9FA558A3-3467-1C94-02BE-9CF6D5C5D995}"/>
              </a:ext>
            </a:extLst>
          </p:cNvPr>
          <p:cNvGraphicFramePr>
            <a:graphicFrameLocks noGrp="1"/>
          </p:cNvGraphicFramePr>
          <p:nvPr>
            <p:ph idx="1"/>
            <p:extLst>
              <p:ext uri="{D42A27DB-BD31-4B8C-83A1-F6EECF244321}">
                <p14:modId xmlns:p14="http://schemas.microsoft.com/office/powerpoint/2010/main" val="1026860136"/>
              </p:ext>
            </p:extLst>
          </p:nvPr>
        </p:nvGraphicFramePr>
        <p:xfrm>
          <a:off x="914401" y="2065106"/>
          <a:ext cx="11486505" cy="5280917"/>
        </p:xfrm>
        <a:graphic>
          <a:graphicData uri="http://schemas.openxmlformats.org/drawingml/2006/table">
            <a:tbl>
              <a:tblPr>
                <a:tableStyleId>{5C22544A-7EE6-4342-B048-85BDC9FD1C3A}</a:tableStyleId>
              </a:tblPr>
              <a:tblGrid>
                <a:gridCol w="2297301">
                  <a:extLst>
                    <a:ext uri="{9D8B030D-6E8A-4147-A177-3AD203B41FA5}">
                      <a16:colId xmlns:a16="http://schemas.microsoft.com/office/drawing/2014/main" val="1945042692"/>
                    </a:ext>
                  </a:extLst>
                </a:gridCol>
                <a:gridCol w="2297301">
                  <a:extLst>
                    <a:ext uri="{9D8B030D-6E8A-4147-A177-3AD203B41FA5}">
                      <a16:colId xmlns:a16="http://schemas.microsoft.com/office/drawing/2014/main" val="1841411300"/>
                    </a:ext>
                  </a:extLst>
                </a:gridCol>
                <a:gridCol w="2297301">
                  <a:extLst>
                    <a:ext uri="{9D8B030D-6E8A-4147-A177-3AD203B41FA5}">
                      <a16:colId xmlns:a16="http://schemas.microsoft.com/office/drawing/2014/main" val="3576168119"/>
                    </a:ext>
                  </a:extLst>
                </a:gridCol>
                <a:gridCol w="2297301">
                  <a:extLst>
                    <a:ext uri="{9D8B030D-6E8A-4147-A177-3AD203B41FA5}">
                      <a16:colId xmlns:a16="http://schemas.microsoft.com/office/drawing/2014/main" val="1186634673"/>
                    </a:ext>
                  </a:extLst>
                </a:gridCol>
                <a:gridCol w="2297301">
                  <a:extLst>
                    <a:ext uri="{9D8B030D-6E8A-4147-A177-3AD203B41FA5}">
                      <a16:colId xmlns:a16="http://schemas.microsoft.com/office/drawing/2014/main" val="1555064722"/>
                    </a:ext>
                  </a:extLst>
                </a:gridCol>
              </a:tblGrid>
              <a:tr h="851567">
                <a:tc>
                  <a:txBody>
                    <a:bodyPr/>
                    <a:lstStyle/>
                    <a:p>
                      <a:pPr>
                        <a:lnSpc>
                          <a:spcPct val="114000"/>
                        </a:lnSpc>
                        <a:spcBef>
                          <a:spcPts val="600"/>
                        </a:spcBef>
                        <a:spcAft>
                          <a:spcPts val="600"/>
                        </a:spcAft>
                        <a:buNone/>
                      </a:pPr>
                      <a:r>
                        <a:rPr lang="it-IT" sz="1800" dirty="0">
                          <a:effectLst/>
                        </a:rPr>
                        <a:t>Regime Fiscale Agevolato</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spcBef>
                          <a:spcPts val="600"/>
                        </a:spcBef>
                        <a:spcAft>
                          <a:spcPts val="600"/>
                        </a:spcAft>
                        <a:buNone/>
                      </a:pPr>
                      <a:r>
                        <a:rPr lang="it-IT" sz="1800">
                          <a:effectLst/>
                        </a:rPr>
                        <a:t>Aliquota IGR</a:t>
                      </a:r>
                      <a:endParaRPr lang="it-IT" sz="180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spcBef>
                          <a:spcPts val="600"/>
                        </a:spcBef>
                        <a:spcAft>
                          <a:spcPts val="600"/>
                        </a:spcAft>
                        <a:buNone/>
                      </a:pPr>
                      <a:r>
                        <a:rPr lang="it-IT" sz="1800">
                          <a:effectLst/>
                        </a:rPr>
                        <a:t>Durata Beneficio</a:t>
                      </a:r>
                      <a:endParaRPr lang="it-IT" sz="180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spcBef>
                          <a:spcPts val="600"/>
                        </a:spcBef>
                        <a:spcAft>
                          <a:spcPts val="600"/>
                        </a:spcAft>
                        <a:buNone/>
                      </a:pPr>
                      <a:r>
                        <a:rPr lang="it-IT" sz="1800">
                          <a:effectLst/>
                        </a:rPr>
                        <a:t>Tassa di Licenza</a:t>
                      </a:r>
                      <a:endParaRPr lang="it-IT" sz="180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spcBef>
                          <a:spcPts val="600"/>
                        </a:spcBef>
                        <a:spcAft>
                          <a:spcPts val="600"/>
                        </a:spcAft>
                        <a:buNone/>
                      </a:pPr>
                      <a:r>
                        <a:rPr lang="it-IT" sz="1800">
                          <a:effectLst/>
                        </a:rPr>
                        <a:t>Altri Benefici</a:t>
                      </a:r>
                      <a:endParaRPr lang="it-IT" sz="180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614909076"/>
                  </a:ext>
                </a:extLst>
              </a:tr>
              <a:tr h="1185181">
                <a:tc>
                  <a:txBody>
                    <a:bodyPr/>
                    <a:lstStyle/>
                    <a:p>
                      <a:pPr>
                        <a:lnSpc>
                          <a:spcPct val="114000"/>
                        </a:lnSpc>
                        <a:spcBef>
                          <a:spcPts val="600"/>
                        </a:spcBef>
                        <a:spcAft>
                          <a:spcPts val="600"/>
                        </a:spcAft>
                        <a:buNone/>
                      </a:pPr>
                      <a:r>
                        <a:rPr lang="it-IT" sz="1800" dirty="0">
                          <a:effectLst/>
                        </a:rPr>
                        <a:t>Imprese di Nuova Generazione</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8,5% </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5 anni </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Esonero per 4 anni </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Ritenuta dividendi a PF 5% </a:t>
                      </a:r>
                      <a:endParaRPr lang="it-IT" sz="1800" dirty="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800618632"/>
                  </a:ext>
                </a:extLst>
              </a:tr>
              <a:tr h="1185181">
                <a:tc>
                  <a:txBody>
                    <a:bodyPr/>
                    <a:lstStyle/>
                    <a:p>
                      <a:pPr>
                        <a:lnSpc>
                          <a:spcPct val="114000"/>
                        </a:lnSpc>
                        <a:spcBef>
                          <a:spcPts val="600"/>
                        </a:spcBef>
                        <a:spcAft>
                          <a:spcPts val="600"/>
                        </a:spcAft>
                        <a:buNone/>
                      </a:pPr>
                      <a:r>
                        <a:rPr lang="it-IT" sz="1800" dirty="0">
                          <a:effectLst/>
                        </a:rPr>
                        <a:t>SUT I</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0% </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3 anni </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Esonero </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Imposta di registro fissa (€70) </a:t>
                      </a:r>
                      <a:endParaRPr lang="it-IT" sz="1800" dirty="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3013458916"/>
                  </a:ext>
                </a:extLst>
              </a:tr>
              <a:tr h="1185181">
                <a:tc>
                  <a:txBody>
                    <a:bodyPr/>
                    <a:lstStyle/>
                    <a:p>
                      <a:pPr>
                        <a:lnSpc>
                          <a:spcPct val="114000"/>
                        </a:lnSpc>
                        <a:spcBef>
                          <a:spcPts val="600"/>
                        </a:spcBef>
                        <a:spcAft>
                          <a:spcPts val="600"/>
                        </a:spcAft>
                        <a:buNone/>
                      </a:pPr>
                      <a:r>
                        <a:rPr lang="it-IT" sz="1800" dirty="0">
                          <a:effectLst/>
                        </a:rPr>
                        <a:t>SUT II</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4% </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4 anni </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Esonero </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Imposta di registro fissa (€70) </a:t>
                      </a:r>
                      <a:endParaRPr lang="it-IT" sz="1800" dirty="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801735597"/>
                  </a:ext>
                </a:extLst>
              </a:tr>
              <a:tr h="873807">
                <a:tc>
                  <a:txBody>
                    <a:bodyPr/>
                    <a:lstStyle/>
                    <a:p>
                      <a:pPr>
                        <a:lnSpc>
                          <a:spcPct val="114000"/>
                        </a:lnSpc>
                        <a:spcBef>
                          <a:spcPts val="600"/>
                        </a:spcBef>
                        <a:spcAft>
                          <a:spcPts val="600"/>
                        </a:spcAft>
                        <a:buNone/>
                      </a:pPr>
                      <a:r>
                        <a:rPr lang="it-IT" sz="1800" dirty="0">
                          <a:effectLst/>
                        </a:rPr>
                        <a:t>SAT</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8% </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5 anni </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err="1">
                          <a:effectLst/>
                        </a:rPr>
                        <a:t>n.d.</a:t>
                      </a:r>
                      <a:r>
                        <a:rPr lang="it-IT" sz="1800" dirty="0">
                          <a:effectLst/>
                        </a:rPr>
                        <a:t> </a:t>
                      </a:r>
                      <a:endParaRPr lang="it-IT" sz="1800" dirty="0">
                        <a:effectLst/>
                        <a:latin typeface="Arial" panose="020B0604020202020204" pitchFamily="34" charset="0"/>
                        <a:ea typeface="Arial" panose="020B0604020202020204" pitchFamily="34" charset="0"/>
                      </a:endParaRPr>
                    </a:p>
                  </a:txBody>
                  <a:tcPr marL="114300" marR="114300" marT="76200" marB="76200"/>
                </a:tc>
                <a:tc>
                  <a:txBody>
                    <a:bodyPr/>
                    <a:lstStyle/>
                    <a:p>
                      <a:pPr>
                        <a:lnSpc>
                          <a:spcPct val="114000"/>
                        </a:lnSpc>
                        <a:buNone/>
                      </a:pPr>
                      <a:r>
                        <a:rPr lang="it-IT" sz="1800" dirty="0">
                          <a:effectLst/>
                        </a:rPr>
                        <a:t>Esenzione plusvalenze </a:t>
                      </a:r>
                      <a:endParaRPr lang="it-IT" sz="1800" dirty="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2914568545"/>
                  </a:ext>
                </a:extLst>
              </a:tr>
            </a:tbl>
          </a:graphicData>
        </a:graphic>
      </p:graphicFrame>
      <p:pic>
        <p:nvPicPr>
          <p:cNvPr id="4" name="Immagine 3">
            <a:extLst>
              <a:ext uri="{FF2B5EF4-FFF2-40B4-BE49-F238E27FC236}">
                <a16:creationId xmlns:a16="http://schemas.microsoft.com/office/drawing/2014/main" id="{C4F5E897-5AD7-0B7D-A4BF-224B94B69870}"/>
              </a:ext>
            </a:extLst>
          </p:cNvPr>
          <p:cNvPicPr>
            <a:picLocks noChangeAspect="1"/>
          </p:cNvPicPr>
          <p:nvPr/>
        </p:nvPicPr>
        <p:blipFill>
          <a:blip r:embed="rId2"/>
          <a:stretch>
            <a:fillRect/>
          </a:stretch>
        </p:blipFill>
        <p:spPr>
          <a:xfrm>
            <a:off x="13216083" y="296330"/>
            <a:ext cx="999831" cy="999831"/>
          </a:xfrm>
          <a:prstGeom prst="rect">
            <a:avLst/>
          </a:prstGeom>
        </p:spPr>
      </p:pic>
      <p:sp>
        <p:nvSpPr>
          <p:cNvPr id="3" name="CasellaDiTesto 2">
            <a:extLst>
              <a:ext uri="{FF2B5EF4-FFF2-40B4-BE49-F238E27FC236}">
                <a16:creationId xmlns:a16="http://schemas.microsoft.com/office/drawing/2014/main" id="{FAFDF551-1078-2949-B082-3C1797C8F7CD}"/>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347936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49CC9-D2CA-AA22-ACE5-56A4EAA77F0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ED0FECC-8BA5-D782-5BE2-8D2B4594FAB8}"/>
              </a:ext>
            </a:extLst>
          </p:cNvPr>
          <p:cNvSpPr>
            <a:spLocks noGrp="1"/>
          </p:cNvSpPr>
          <p:nvPr>
            <p:ph type="title"/>
          </p:nvPr>
        </p:nvSpPr>
        <p:spPr>
          <a:xfrm>
            <a:off x="913942" y="209021"/>
            <a:ext cx="12927330" cy="1989838"/>
          </a:xfrm>
        </p:spPr>
        <p:txBody>
          <a:bodyPr>
            <a:normAutofit/>
          </a:bodyPr>
          <a:lstStyle/>
          <a:p>
            <a:r>
              <a:rPr lang="it-IT" sz="4400" b="1" dirty="0">
                <a:solidFill>
                  <a:schemeClr val="tx1"/>
                </a:solidFill>
              </a:rPr>
              <a:t>4. I Rischi Fiscali e Legali per la Holding Italiana</a:t>
            </a:r>
            <a:endParaRPr lang="it-IT" dirty="0"/>
          </a:p>
        </p:txBody>
      </p:sp>
      <p:sp>
        <p:nvSpPr>
          <p:cNvPr id="3" name="Segnaposto contenuto 2">
            <a:extLst>
              <a:ext uri="{FF2B5EF4-FFF2-40B4-BE49-F238E27FC236}">
                <a16:creationId xmlns:a16="http://schemas.microsoft.com/office/drawing/2014/main" id="{0CA871A0-7529-20A9-DF1D-CC59B222A0D5}"/>
              </a:ext>
            </a:extLst>
          </p:cNvPr>
          <p:cNvSpPr>
            <a:spLocks noGrp="1"/>
          </p:cNvSpPr>
          <p:nvPr>
            <p:ph idx="1"/>
          </p:nvPr>
        </p:nvSpPr>
        <p:spPr>
          <a:xfrm>
            <a:off x="811988" y="1818526"/>
            <a:ext cx="12904470" cy="5784350"/>
          </a:xfrm>
        </p:spPr>
        <p:txBody>
          <a:bodyPr>
            <a:normAutofit fontScale="70000" lnSpcReduction="20000"/>
          </a:bodyPr>
          <a:lstStyle/>
          <a:p>
            <a:r>
              <a:rPr lang="it-IT" b="1" dirty="0"/>
              <a:t>4.1. Il Rischio di "Esterovestizione Societaria"</a:t>
            </a:r>
          </a:p>
          <a:p>
            <a:pPr algn="just"/>
            <a:r>
              <a:rPr lang="it-IT" dirty="0"/>
              <a:t>L'esterovestizione si configura quando una società, sebbene abbia la sua sede legale in un Paese estero, mantiene la sua "sede di direzione effettiva" e il "centro nevralgico degli affari" in Italia. </a:t>
            </a:r>
          </a:p>
          <a:p>
            <a:pPr algn="just"/>
            <a:r>
              <a:rPr lang="it-IT" dirty="0"/>
              <a:t>La Corte di Cassazione italiana ha più volte ribadito che, ai fini fiscali, la sostanza prevale sulla forma, e che la residenza fiscale viene determinata dal luogo in cui vengono prese le decisioni strategiche e amministrative. Sono stati esplicitamente sanzionati casi in cui società sammarinesi sono state giudicate "meri filtri" per operazioni destinate al mercato italiano, riqualificandole come residenti fiscalmente in Italia e assoggettandole a tassazione italiana, anche ai fini IVA.</a:t>
            </a:r>
          </a:p>
          <a:p>
            <a:pPr algn="just"/>
            <a:r>
              <a:rPr lang="it-IT" dirty="0"/>
              <a:t>Per l'Agenzia delle Entrate, i principali "segnali di allarme" (o </a:t>
            </a:r>
            <a:r>
              <a:rPr lang="it-IT" i="1" dirty="0"/>
              <a:t>red flags</a:t>
            </a:r>
            <a:r>
              <a:rPr lang="it-IT" dirty="0"/>
              <a:t>) che possono indicare un caso di esterovestizione includono:</a:t>
            </a:r>
          </a:p>
          <a:p>
            <a:pPr lvl="0" algn="just" fontAlgn="base"/>
            <a:r>
              <a:rPr lang="it-IT" dirty="0"/>
              <a:t>- Amministratori, dirigenti o personale chiave residenti in Italia.</a:t>
            </a:r>
          </a:p>
          <a:p>
            <a:pPr lvl="0" algn="just" fontAlgn="base"/>
            <a:r>
              <a:rPr lang="it-IT" dirty="0"/>
              <a:t>- Riunioni del consiglio di amministrazione tenute sul territorio italiano.</a:t>
            </a:r>
          </a:p>
          <a:p>
            <a:pPr lvl="0" algn="just" fontAlgn="base"/>
            <a:r>
              <a:rPr lang="it-IT" dirty="0"/>
              <a:t>- Mancanza di una reale struttura operativa, uffici o personale qualificato a San Marino.</a:t>
            </a:r>
          </a:p>
          <a:p>
            <a:pPr algn="just"/>
            <a:r>
              <a:rPr lang="it-IT" dirty="0"/>
              <a:t>La mitigazione di questo rischio non può limitarsi a un mero adempimento formale. </a:t>
            </a:r>
          </a:p>
          <a:p>
            <a:pPr algn="just"/>
            <a:r>
              <a:rPr lang="it-IT" dirty="0"/>
              <a:t>L'unica strategia efficace è garantire che la società sammarinese abbia una </a:t>
            </a:r>
            <a:r>
              <a:rPr lang="it-IT" b="1" dirty="0"/>
              <a:t>sostanza economica reale e tangibile</a:t>
            </a:r>
            <a:r>
              <a:rPr lang="it-IT" dirty="0"/>
              <a:t>. </a:t>
            </a:r>
          </a:p>
          <a:p>
            <a:pPr algn="just"/>
            <a:r>
              <a:rPr lang="it-IT" dirty="0"/>
              <a:t>Questo implica il reale trasferimento del centro decisionale e amministrativo, il mantenimento di un'adeguata struttura aziendale, l'impiego di personale locale e l'utilizzo di uffici fisici. Il rischio di contestazione da parte del Fisco italiano è reale e non deve essere sottovalutato, rendendo la creazione di una </a:t>
            </a:r>
            <a:r>
              <a:rPr lang="it-IT" i="1" dirty="0"/>
              <a:t>sostanza</a:t>
            </a:r>
            <a:r>
              <a:rPr lang="it-IT" dirty="0"/>
              <a:t> operativa un imperativo strategico.</a:t>
            </a:r>
          </a:p>
          <a:p>
            <a:endParaRPr lang="it-IT" dirty="0"/>
          </a:p>
        </p:txBody>
      </p:sp>
      <p:pic>
        <p:nvPicPr>
          <p:cNvPr id="4" name="Immagine 3">
            <a:extLst>
              <a:ext uri="{FF2B5EF4-FFF2-40B4-BE49-F238E27FC236}">
                <a16:creationId xmlns:a16="http://schemas.microsoft.com/office/drawing/2014/main" id="{EBD48910-BF1D-877B-BB03-B07A8AE104EE}"/>
              </a:ext>
            </a:extLst>
          </p:cNvPr>
          <p:cNvPicPr>
            <a:picLocks noChangeAspect="1"/>
          </p:cNvPicPr>
          <p:nvPr/>
        </p:nvPicPr>
        <p:blipFill>
          <a:blip r:embed="rId2"/>
          <a:stretch>
            <a:fillRect/>
          </a:stretch>
        </p:blipFill>
        <p:spPr>
          <a:xfrm>
            <a:off x="13216083" y="296330"/>
            <a:ext cx="999831" cy="999831"/>
          </a:xfrm>
          <a:prstGeom prst="rect">
            <a:avLst/>
          </a:prstGeom>
        </p:spPr>
      </p:pic>
      <p:sp>
        <p:nvSpPr>
          <p:cNvPr id="5" name="CasellaDiTesto 4">
            <a:extLst>
              <a:ext uri="{FF2B5EF4-FFF2-40B4-BE49-F238E27FC236}">
                <a16:creationId xmlns:a16="http://schemas.microsoft.com/office/drawing/2014/main" id="{DBB7294E-DA3B-7556-576F-E63167696B25}"/>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2225265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05FA6-E2DA-48F0-7F82-E0A9C22B2191}"/>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EF27258-510C-FB2A-FBED-83C973AB5BC7}"/>
              </a:ext>
            </a:extLst>
          </p:cNvPr>
          <p:cNvSpPr>
            <a:spLocks noGrp="1"/>
          </p:cNvSpPr>
          <p:nvPr>
            <p:ph idx="1"/>
          </p:nvPr>
        </p:nvSpPr>
        <p:spPr>
          <a:xfrm>
            <a:off x="811988" y="1296160"/>
            <a:ext cx="12904470" cy="6409457"/>
          </a:xfrm>
        </p:spPr>
        <p:txBody>
          <a:bodyPr>
            <a:normAutofit fontScale="77500" lnSpcReduction="20000"/>
          </a:bodyPr>
          <a:lstStyle/>
          <a:p>
            <a:r>
              <a:rPr lang="it-IT" b="1" dirty="0"/>
              <a:t>4.2. La Disciplina delle CFC (</a:t>
            </a:r>
            <a:r>
              <a:rPr lang="it-IT" b="1" dirty="0" err="1"/>
              <a:t>Controlled</a:t>
            </a:r>
            <a:r>
              <a:rPr lang="it-IT" b="1" dirty="0"/>
              <a:t> Foreign Companies) italiane</a:t>
            </a:r>
          </a:p>
          <a:p>
            <a:r>
              <a:rPr lang="it-IT" dirty="0"/>
              <a:t>La normativa italiana sulle </a:t>
            </a:r>
            <a:r>
              <a:rPr lang="it-IT" i="1" dirty="0" err="1"/>
              <a:t>Controlled</a:t>
            </a:r>
            <a:r>
              <a:rPr lang="it-IT" i="1" dirty="0"/>
              <a:t> Foreign Companies</a:t>
            </a:r>
            <a:r>
              <a:rPr lang="it-IT" dirty="0"/>
              <a:t> (CFC), regolata dal TUIR, prevede che gli utili di una società estera controllata da un residente italiano (con partecipazione superiore al 50%) siano tassati in Italia, indipendentemente dalla loro distribuzione. </a:t>
            </a:r>
          </a:p>
          <a:p>
            <a:r>
              <a:rPr lang="it-IT" dirty="0"/>
              <a:t>L'applicazione di questa disciplina è condizionata al verificarsi di due test cumulativi:</a:t>
            </a:r>
          </a:p>
          <a:p>
            <a:pPr lvl="0" algn="just" fontAlgn="base"/>
            <a:r>
              <a:rPr lang="it-IT" dirty="0"/>
              <a:t>- La tassazione effettiva della società estera è inferiore alla metà di quella che avrebbe subito in Italia. Dato che l'aliquota IRES italiana è del 24%, il test si applica se la tassazione sammarinese è inferiore al 12,1%.</a:t>
            </a:r>
          </a:p>
          <a:p>
            <a:pPr lvl="0" algn="just" fontAlgn="base"/>
            <a:r>
              <a:rPr lang="it-IT" dirty="0"/>
              <a:t>- Più di un terzo del reddito della società estera deriva da "redditi passivi" (come interessi, dividendi o royalties).</a:t>
            </a:r>
          </a:p>
          <a:p>
            <a:pPr algn="just"/>
            <a:r>
              <a:rPr lang="it-IT" dirty="0"/>
              <a:t>L'analisi di questo rischio rivela un paradosso critico. I regimi fiscali sammarinesi più vantaggiosi (ad esempio, SUT I, SUT II, SAT e il regime per le "Imprese di nuova generazione"), con aliquote che vanno dallo 0% all'8,5%, attivano inequivocabilmente il primo test (tassazione inferiore al 12,1%). </a:t>
            </a:r>
          </a:p>
          <a:p>
            <a:pPr algn="just"/>
            <a:r>
              <a:rPr lang="it-IT" dirty="0"/>
              <a:t>Pertanto, una società operativa sammarinese che benefica di queste agevolazioni e che produce redditi prevalentemente "passivi" (una situazione tipica di una holding finanziaria) sarebbe soggetta alla tassazione per trasparenza in Italia al 24%, con il solo diritto di dedurre le imposte già pagate a San Marino.</a:t>
            </a:r>
          </a:p>
          <a:p>
            <a:pPr algn="just"/>
            <a:r>
              <a:rPr lang="it-IT" dirty="0"/>
              <a:t>La normativa CFC non si applica se la holding italiana è in grado di dimostrare che la società sammarinese svolge un'attività economica effettiva (la "</a:t>
            </a:r>
            <a:r>
              <a:rPr lang="it-IT" dirty="0" err="1"/>
              <a:t>proof</a:t>
            </a:r>
            <a:r>
              <a:rPr lang="it-IT" dirty="0"/>
              <a:t> of </a:t>
            </a:r>
            <a:r>
              <a:rPr lang="it-IT" dirty="0" err="1"/>
              <a:t>substance</a:t>
            </a:r>
            <a:r>
              <a:rPr lang="it-IT" dirty="0"/>
              <a:t>"), ovvero che opera tramite personale, attrezzature, locali e beni.</a:t>
            </a:r>
            <a:endParaRPr lang="it-IT" baseline="30000" dirty="0"/>
          </a:p>
          <a:p>
            <a:pPr algn="just"/>
            <a:r>
              <a:rPr lang="it-IT" dirty="0"/>
              <a:t>Questa clausola rafforza ulteriormente la necessità di creare una solida struttura operativa a San Marino per mitigare il rischio, trasformando una scelta fiscale locale in una questione di conformità internazionale.</a:t>
            </a:r>
          </a:p>
          <a:p>
            <a:endParaRPr lang="it-IT" dirty="0"/>
          </a:p>
        </p:txBody>
      </p:sp>
      <p:pic>
        <p:nvPicPr>
          <p:cNvPr id="4" name="Immagine 3">
            <a:extLst>
              <a:ext uri="{FF2B5EF4-FFF2-40B4-BE49-F238E27FC236}">
                <a16:creationId xmlns:a16="http://schemas.microsoft.com/office/drawing/2014/main" id="{6779F1C3-6F7F-D724-C034-B2749117EF56}"/>
              </a:ext>
            </a:extLst>
          </p:cNvPr>
          <p:cNvPicPr>
            <a:picLocks noChangeAspect="1"/>
          </p:cNvPicPr>
          <p:nvPr/>
        </p:nvPicPr>
        <p:blipFill>
          <a:blip r:embed="rId2"/>
          <a:stretch>
            <a:fillRect/>
          </a:stretch>
        </p:blipFill>
        <p:spPr>
          <a:xfrm>
            <a:off x="13216083" y="296330"/>
            <a:ext cx="999831" cy="999831"/>
          </a:xfrm>
          <a:prstGeom prst="rect">
            <a:avLst/>
          </a:prstGeom>
        </p:spPr>
      </p:pic>
      <p:sp>
        <p:nvSpPr>
          <p:cNvPr id="2" name="CasellaDiTesto 1">
            <a:extLst>
              <a:ext uri="{FF2B5EF4-FFF2-40B4-BE49-F238E27FC236}">
                <a16:creationId xmlns:a16="http://schemas.microsoft.com/office/drawing/2014/main" id="{B888E96E-D9DA-2DE4-7E4A-BB8157ADD385}"/>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3375871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6E885-2F88-0DFC-C306-67F8E82D118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8F4B7FB-EBC9-9CF5-DEC9-D981FB954844}"/>
              </a:ext>
            </a:extLst>
          </p:cNvPr>
          <p:cNvSpPr>
            <a:spLocks noGrp="1"/>
          </p:cNvSpPr>
          <p:nvPr>
            <p:ph type="title"/>
          </p:nvPr>
        </p:nvSpPr>
        <p:spPr>
          <a:xfrm>
            <a:off x="913942" y="209021"/>
            <a:ext cx="12927330" cy="1989838"/>
          </a:xfrm>
        </p:spPr>
        <p:txBody>
          <a:bodyPr>
            <a:normAutofit/>
          </a:bodyPr>
          <a:lstStyle/>
          <a:p>
            <a:r>
              <a:rPr lang="it-IT" sz="4400" b="1" dirty="0">
                <a:solidFill>
                  <a:schemeClr val="tx1"/>
                </a:solidFill>
              </a:rPr>
              <a:t>4.3. L'Impatto della Convenzione contro le </a:t>
            </a:r>
            <a:br>
              <a:rPr lang="it-IT" sz="4400" b="1" dirty="0">
                <a:solidFill>
                  <a:schemeClr val="tx1"/>
                </a:solidFill>
              </a:rPr>
            </a:br>
            <a:r>
              <a:rPr lang="it-IT" sz="4400" b="1" dirty="0">
                <a:solidFill>
                  <a:schemeClr val="tx1"/>
                </a:solidFill>
              </a:rPr>
              <a:t>Doppie Imposizioni tra Italia e San Marino</a:t>
            </a:r>
            <a:endParaRPr lang="it-IT" dirty="0"/>
          </a:p>
        </p:txBody>
      </p:sp>
      <p:sp>
        <p:nvSpPr>
          <p:cNvPr id="3" name="Segnaposto contenuto 2">
            <a:extLst>
              <a:ext uri="{FF2B5EF4-FFF2-40B4-BE49-F238E27FC236}">
                <a16:creationId xmlns:a16="http://schemas.microsoft.com/office/drawing/2014/main" id="{6ABEA6E7-ABCC-F1CF-902A-85E3CB197B5F}"/>
              </a:ext>
            </a:extLst>
          </p:cNvPr>
          <p:cNvSpPr>
            <a:spLocks noGrp="1"/>
          </p:cNvSpPr>
          <p:nvPr>
            <p:ph idx="1"/>
          </p:nvPr>
        </p:nvSpPr>
        <p:spPr>
          <a:xfrm>
            <a:off x="811988" y="2198858"/>
            <a:ext cx="12904470" cy="5404017"/>
          </a:xfrm>
        </p:spPr>
        <p:txBody>
          <a:bodyPr>
            <a:normAutofit/>
          </a:bodyPr>
          <a:lstStyle/>
          <a:p>
            <a:pPr algn="just"/>
            <a:r>
              <a:rPr lang="it-IT" sz="2400" dirty="0"/>
              <a:t>La Convenzione tra la Repubblica Italiana e la Repubblica di San Marino per evitare le doppie imposizioni, in vigore dal 2013, rappresenta uno strumento fondamentale per la regolamentazione dei flussi finanziari tra i due </a:t>
            </a:r>
            <a:r>
              <a:rPr lang="it-IT" sz="2400"/>
              <a:t>Paesi. </a:t>
            </a:r>
            <a:r>
              <a:rPr lang="it-IT" sz="2400" dirty="0"/>
              <a:t>L'accordo fornisce un quadro di certezza normativa, proteggendo gli investimenti e riducendo il carico fiscale complessivo.</a:t>
            </a:r>
          </a:p>
          <a:p>
            <a:r>
              <a:rPr lang="it-IT" sz="2400" b="1" dirty="0"/>
              <a:t>Tabella 3: Tassazione dei Redditi ai Sensi della Convenzione Italia-San Marino</a:t>
            </a:r>
            <a:endParaRPr lang="it-IT" sz="2400" dirty="0"/>
          </a:p>
          <a:p>
            <a:pPr algn="just"/>
            <a:endParaRPr lang="it-IT" sz="2400" dirty="0"/>
          </a:p>
          <a:p>
            <a:endParaRPr lang="it-IT" dirty="0"/>
          </a:p>
        </p:txBody>
      </p:sp>
      <p:pic>
        <p:nvPicPr>
          <p:cNvPr id="4" name="Immagine 3">
            <a:extLst>
              <a:ext uri="{FF2B5EF4-FFF2-40B4-BE49-F238E27FC236}">
                <a16:creationId xmlns:a16="http://schemas.microsoft.com/office/drawing/2014/main" id="{0FDC79BE-29CC-DC99-2A22-EA8335CE4A18}"/>
              </a:ext>
            </a:extLst>
          </p:cNvPr>
          <p:cNvPicPr>
            <a:picLocks noChangeAspect="1"/>
          </p:cNvPicPr>
          <p:nvPr/>
        </p:nvPicPr>
        <p:blipFill>
          <a:blip r:embed="rId2"/>
          <a:stretch>
            <a:fillRect/>
          </a:stretch>
        </p:blipFill>
        <p:spPr>
          <a:xfrm>
            <a:off x="13216083" y="296330"/>
            <a:ext cx="999831" cy="999831"/>
          </a:xfrm>
          <a:prstGeom prst="rect">
            <a:avLst/>
          </a:prstGeom>
        </p:spPr>
      </p:pic>
      <p:graphicFrame>
        <p:nvGraphicFramePr>
          <p:cNvPr id="5" name="Tabella 4">
            <a:extLst>
              <a:ext uri="{FF2B5EF4-FFF2-40B4-BE49-F238E27FC236}">
                <a16:creationId xmlns:a16="http://schemas.microsoft.com/office/drawing/2014/main" id="{0F3137B4-9CB8-96B5-DBE1-04D791DA07BF}"/>
              </a:ext>
            </a:extLst>
          </p:cNvPr>
          <p:cNvGraphicFramePr>
            <a:graphicFrameLocks noGrp="1"/>
          </p:cNvGraphicFramePr>
          <p:nvPr>
            <p:extLst>
              <p:ext uri="{D42A27DB-BD31-4B8C-83A1-F6EECF244321}">
                <p14:modId xmlns:p14="http://schemas.microsoft.com/office/powerpoint/2010/main" val="759398331"/>
              </p:ext>
            </p:extLst>
          </p:nvPr>
        </p:nvGraphicFramePr>
        <p:xfrm>
          <a:off x="913942" y="4218768"/>
          <a:ext cx="12668493" cy="3639146"/>
        </p:xfrm>
        <a:graphic>
          <a:graphicData uri="http://schemas.openxmlformats.org/drawingml/2006/table">
            <a:tbl>
              <a:tblPr>
                <a:tableStyleId>{5C22544A-7EE6-4342-B048-85BDC9FD1C3A}</a:tableStyleId>
              </a:tblPr>
              <a:tblGrid>
                <a:gridCol w="4222831">
                  <a:extLst>
                    <a:ext uri="{9D8B030D-6E8A-4147-A177-3AD203B41FA5}">
                      <a16:colId xmlns:a16="http://schemas.microsoft.com/office/drawing/2014/main" val="213198178"/>
                    </a:ext>
                  </a:extLst>
                </a:gridCol>
                <a:gridCol w="4222831">
                  <a:extLst>
                    <a:ext uri="{9D8B030D-6E8A-4147-A177-3AD203B41FA5}">
                      <a16:colId xmlns:a16="http://schemas.microsoft.com/office/drawing/2014/main" val="2702114184"/>
                    </a:ext>
                  </a:extLst>
                </a:gridCol>
                <a:gridCol w="4222831">
                  <a:extLst>
                    <a:ext uri="{9D8B030D-6E8A-4147-A177-3AD203B41FA5}">
                      <a16:colId xmlns:a16="http://schemas.microsoft.com/office/drawing/2014/main" val="3427959537"/>
                    </a:ext>
                  </a:extLst>
                </a:gridCol>
              </a:tblGrid>
              <a:tr h="551934">
                <a:tc>
                  <a:txBody>
                    <a:bodyPr/>
                    <a:lstStyle/>
                    <a:p>
                      <a:pPr algn="just">
                        <a:lnSpc>
                          <a:spcPct val="114000"/>
                        </a:lnSpc>
                        <a:spcBef>
                          <a:spcPts val="600"/>
                        </a:spcBef>
                        <a:spcAft>
                          <a:spcPts val="600"/>
                        </a:spcAft>
                        <a:buNone/>
                      </a:pPr>
                      <a:r>
                        <a:rPr lang="it-IT" sz="1600" dirty="0">
                          <a:effectLst/>
                        </a:rPr>
                        <a:t>Tipo di Reddito</a:t>
                      </a:r>
                      <a:endParaRPr lang="it-IT" sz="1600" dirty="0">
                        <a:effectLst/>
                        <a:latin typeface="Arial" panose="020B0604020202020204" pitchFamily="34" charset="0"/>
                        <a:ea typeface="Arial" panose="020B0604020202020204" pitchFamily="34" charset="0"/>
                      </a:endParaRPr>
                    </a:p>
                  </a:txBody>
                  <a:tcPr marL="114300" marR="114300" marT="76200" marB="76200"/>
                </a:tc>
                <a:tc>
                  <a:txBody>
                    <a:bodyPr/>
                    <a:lstStyle/>
                    <a:p>
                      <a:pPr algn="just">
                        <a:lnSpc>
                          <a:spcPct val="114000"/>
                        </a:lnSpc>
                        <a:spcBef>
                          <a:spcPts val="600"/>
                        </a:spcBef>
                        <a:spcAft>
                          <a:spcPts val="600"/>
                        </a:spcAft>
                        <a:buNone/>
                      </a:pPr>
                      <a:r>
                        <a:rPr lang="it-IT" sz="1600">
                          <a:effectLst/>
                        </a:rPr>
                        <a:t>Trattamento Fiscale</a:t>
                      </a:r>
                      <a:endParaRPr lang="it-IT" sz="1600">
                        <a:effectLst/>
                        <a:latin typeface="Arial" panose="020B0604020202020204" pitchFamily="34" charset="0"/>
                        <a:ea typeface="Arial" panose="020B0604020202020204" pitchFamily="34" charset="0"/>
                      </a:endParaRPr>
                    </a:p>
                  </a:txBody>
                  <a:tcPr marL="114300" marR="114300" marT="76200" marB="76200"/>
                </a:tc>
                <a:tc>
                  <a:txBody>
                    <a:bodyPr/>
                    <a:lstStyle/>
                    <a:p>
                      <a:pPr algn="just">
                        <a:lnSpc>
                          <a:spcPct val="114000"/>
                        </a:lnSpc>
                        <a:spcBef>
                          <a:spcPts val="600"/>
                        </a:spcBef>
                        <a:spcAft>
                          <a:spcPts val="600"/>
                        </a:spcAft>
                        <a:buNone/>
                      </a:pPr>
                      <a:r>
                        <a:rPr lang="it-IT" sz="1600">
                          <a:effectLst/>
                        </a:rPr>
                        <a:t>Fonte Normativa</a:t>
                      </a:r>
                      <a:endParaRPr lang="it-IT" sz="160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1079894075"/>
                  </a:ext>
                </a:extLst>
              </a:tr>
              <a:tr h="892798">
                <a:tc>
                  <a:txBody>
                    <a:bodyPr/>
                    <a:lstStyle/>
                    <a:p>
                      <a:pPr algn="just">
                        <a:lnSpc>
                          <a:spcPct val="114000"/>
                        </a:lnSpc>
                        <a:spcBef>
                          <a:spcPts val="600"/>
                        </a:spcBef>
                        <a:spcAft>
                          <a:spcPts val="600"/>
                        </a:spcAft>
                        <a:buNone/>
                      </a:pPr>
                      <a:r>
                        <a:rPr lang="it-IT" sz="1600" dirty="0">
                          <a:effectLst/>
                        </a:rPr>
                        <a:t>Utili d'Impresa</a:t>
                      </a:r>
                      <a:endParaRPr lang="it-IT" sz="1600" dirty="0">
                        <a:effectLst/>
                        <a:latin typeface="Arial" panose="020B0604020202020204" pitchFamily="34" charset="0"/>
                        <a:ea typeface="Arial" panose="020B0604020202020204" pitchFamily="34" charset="0"/>
                      </a:endParaRPr>
                    </a:p>
                  </a:txBody>
                  <a:tcPr marL="114300" marR="114300" marT="76200" marB="76200"/>
                </a:tc>
                <a:tc>
                  <a:txBody>
                    <a:bodyPr/>
                    <a:lstStyle/>
                    <a:p>
                      <a:pPr algn="just">
                        <a:lnSpc>
                          <a:spcPct val="114000"/>
                        </a:lnSpc>
                        <a:buNone/>
                      </a:pPr>
                      <a:r>
                        <a:rPr lang="it-IT" sz="1600" dirty="0">
                          <a:effectLst/>
                        </a:rPr>
                        <a:t>Tassazione solo nello Stato di residenza dell'impresa, a meno che non sia presente una "stabile organizzazione" nell'altro Stato.</a:t>
                      </a:r>
                      <a:endParaRPr lang="it-IT" sz="1600" dirty="0">
                        <a:effectLst/>
                        <a:latin typeface="Arial" panose="020B0604020202020204" pitchFamily="34" charset="0"/>
                        <a:ea typeface="Arial" panose="020B0604020202020204" pitchFamily="34" charset="0"/>
                      </a:endParaRPr>
                    </a:p>
                  </a:txBody>
                  <a:tcPr marL="114300" marR="114300" marT="76200" marB="76200"/>
                </a:tc>
                <a:tc>
                  <a:txBody>
                    <a:bodyPr/>
                    <a:lstStyle/>
                    <a:p>
                      <a:pPr algn="just">
                        <a:lnSpc>
                          <a:spcPct val="114000"/>
                        </a:lnSpc>
                        <a:spcBef>
                          <a:spcPts val="600"/>
                        </a:spcBef>
                        <a:spcAft>
                          <a:spcPts val="600"/>
                        </a:spcAft>
                        <a:buNone/>
                      </a:pPr>
                      <a:r>
                        <a:rPr lang="it-IT" sz="1600" dirty="0">
                          <a:effectLst/>
                        </a:rPr>
                        <a:t>Art. 7</a:t>
                      </a:r>
                      <a:endParaRPr lang="it-IT" sz="1600" dirty="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4030683570"/>
                  </a:ext>
                </a:extLst>
              </a:tr>
              <a:tr h="892798">
                <a:tc>
                  <a:txBody>
                    <a:bodyPr/>
                    <a:lstStyle/>
                    <a:p>
                      <a:pPr algn="just">
                        <a:lnSpc>
                          <a:spcPct val="114000"/>
                        </a:lnSpc>
                        <a:spcBef>
                          <a:spcPts val="600"/>
                        </a:spcBef>
                        <a:spcAft>
                          <a:spcPts val="600"/>
                        </a:spcAft>
                        <a:buNone/>
                      </a:pPr>
                      <a:r>
                        <a:rPr lang="it-IT" sz="1600">
                          <a:effectLst/>
                        </a:rPr>
                        <a:t>Dividendi</a:t>
                      </a:r>
                      <a:endParaRPr lang="it-IT" sz="1600">
                        <a:effectLst/>
                        <a:latin typeface="Arial" panose="020B0604020202020204" pitchFamily="34" charset="0"/>
                        <a:ea typeface="Arial" panose="020B0604020202020204" pitchFamily="34" charset="0"/>
                      </a:endParaRPr>
                    </a:p>
                  </a:txBody>
                  <a:tcPr marL="114300" marR="114300" marT="76200" marB="76200"/>
                </a:tc>
                <a:tc>
                  <a:txBody>
                    <a:bodyPr/>
                    <a:lstStyle/>
                    <a:p>
                      <a:pPr algn="just">
                        <a:lnSpc>
                          <a:spcPct val="114000"/>
                        </a:lnSpc>
                        <a:buNone/>
                      </a:pPr>
                      <a:r>
                        <a:rPr lang="it-IT" sz="1600" dirty="0">
                          <a:effectLst/>
                        </a:rPr>
                        <a:t>Ritenuta alla fonte massima del 5% per una holding che detiene almeno il 25% del capitale per 12 mesi. Al 15% in tutti gli altri casi.</a:t>
                      </a:r>
                      <a:endParaRPr lang="it-IT" sz="1600" dirty="0">
                        <a:effectLst/>
                        <a:latin typeface="Arial" panose="020B0604020202020204" pitchFamily="34" charset="0"/>
                        <a:ea typeface="Arial" panose="020B0604020202020204" pitchFamily="34" charset="0"/>
                      </a:endParaRPr>
                    </a:p>
                  </a:txBody>
                  <a:tcPr marL="114300" marR="114300" marT="76200" marB="76200"/>
                </a:tc>
                <a:tc>
                  <a:txBody>
                    <a:bodyPr/>
                    <a:lstStyle/>
                    <a:p>
                      <a:pPr algn="just">
                        <a:lnSpc>
                          <a:spcPct val="114000"/>
                        </a:lnSpc>
                        <a:spcBef>
                          <a:spcPts val="600"/>
                        </a:spcBef>
                        <a:spcAft>
                          <a:spcPts val="600"/>
                        </a:spcAft>
                        <a:buNone/>
                      </a:pPr>
                      <a:r>
                        <a:rPr lang="it-IT" sz="1600" dirty="0">
                          <a:effectLst/>
                        </a:rPr>
                        <a:t>Art. 10</a:t>
                      </a:r>
                      <a:endParaRPr lang="it-IT" sz="1600" dirty="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3643607847"/>
                  </a:ext>
                </a:extLst>
              </a:tr>
              <a:tr h="574659">
                <a:tc>
                  <a:txBody>
                    <a:bodyPr/>
                    <a:lstStyle/>
                    <a:p>
                      <a:pPr algn="just">
                        <a:lnSpc>
                          <a:spcPct val="114000"/>
                        </a:lnSpc>
                        <a:spcBef>
                          <a:spcPts val="600"/>
                        </a:spcBef>
                        <a:spcAft>
                          <a:spcPts val="600"/>
                        </a:spcAft>
                        <a:buNone/>
                      </a:pPr>
                      <a:r>
                        <a:rPr lang="it-IT" sz="1600">
                          <a:effectLst/>
                        </a:rPr>
                        <a:t>Interessi</a:t>
                      </a:r>
                      <a:endParaRPr lang="it-IT" sz="1600">
                        <a:effectLst/>
                        <a:latin typeface="Arial" panose="020B0604020202020204" pitchFamily="34" charset="0"/>
                        <a:ea typeface="Arial" panose="020B0604020202020204" pitchFamily="34" charset="0"/>
                      </a:endParaRPr>
                    </a:p>
                  </a:txBody>
                  <a:tcPr marL="114300" marR="114300" marT="76200" marB="76200"/>
                </a:tc>
                <a:tc>
                  <a:txBody>
                    <a:bodyPr/>
                    <a:lstStyle/>
                    <a:p>
                      <a:pPr algn="just">
                        <a:lnSpc>
                          <a:spcPct val="114000"/>
                        </a:lnSpc>
                        <a:buNone/>
                      </a:pPr>
                      <a:r>
                        <a:rPr lang="it-IT" sz="1600" dirty="0">
                          <a:effectLst/>
                        </a:rPr>
                        <a:t>Tassazione limitata nello Stato della fonte.</a:t>
                      </a:r>
                      <a:endParaRPr lang="it-IT" sz="1600" dirty="0">
                        <a:effectLst/>
                        <a:latin typeface="Arial" panose="020B0604020202020204" pitchFamily="34" charset="0"/>
                        <a:ea typeface="Arial" panose="020B0604020202020204" pitchFamily="34" charset="0"/>
                      </a:endParaRPr>
                    </a:p>
                  </a:txBody>
                  <a:tcPr marL="114300" marR="114300" marT="76200" marB="76200"/>
                </a:tc>
                <a:tc>
                  <a:txBody>
                    <a:bodyPr/>
                    <a:lstStyle/>
                    <a:p>
                      <a:pPr algn="just">
                        <a:lnSpc>
                          <a:spcPct val="114000"/>
                        </a:lnSpc>
                        <a:spcBef>
                          <a:spcPts val="600"/>
                        </a:spcBef>
                        <a:spcAft>
                          <a:spcPts val="600"/>
                        </a:spcAft>
                        <a:buNone/>
                      </a:pPr>
                      <a:r>
                        <a:rPr lang="it-IT" sz="1600" dirty="0">
                          <a:effectLst/>
                        </a:rPr>
                        <a:t>Art. 11</a:t>
                      </a:r>
                      <a:endParaRPr lang="it-IT" sz="1600" dirty="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2331394364"/>
                  </a:ext>
                </a:extLst>
              </a:tr>
              <a:tr h="574659">
                <a:tc>
                  <a:txBody>
                    <a:bodyPr/>
                    <a:lstStyle/>
                    <a:p>
                      <a:pPr algn="just">
                        <a:lnSpc>
                          <a:spcPct val="114000"/>
                        </a:lnSpc>
                        <a:spcBef>
                          <a:spcPts val="600"/>
                        </a:spcBef>
                        <a:spcAft>
                          <a:spcPts val="600"/>
                        </a:spcAft>
                        <a:buNone/>
                      </a:pPr>
                      <a:r>
                        <a:rPr lang="it-IT" sz="1600">
                          <a:effectLst/>
                        </a:rPr>
                        <a:t>Canoni (Royalties)</a:t>
                      </a:r>
                      <a:endParaRPr lang="it-IT" sz="1600">
                        <a:effectLst/>
                        <a:latin typeface="Arial" panose="020B0604020202020204" pitchFamily="34" charset="0"/>
                        <a:ea typeface="Arial" panose="020B0604020202020204" pitchFamily="34" charset="0"/>
                      </a:endParaRPr>
                    </a:p>
                  </a:txBody>
                  <a:tcPr marL="114300" marR="114300" marT="76200" marB="76200"/>
                </a:tc>
                <a:tc>
                  <a:txBody>
                    <a:bodyPr/>
                    <a:lstStyle/>
                    <a:p>
                      <a:pPr algn="just">
                        <a:lnSpc>
                          <a:spcPct val="114000"/>
                        </a:lnSpc>
                        <a:buNone/>
                      </a:pPr>
                      <a:r>
                        <a:rPr lang="it-IT" sz="1600" dirty="0">
                          <a:effectLst/>
                        </a:rPr>
                        <a:t>Tassazione limitata nello Stato della fonte.</a:t>
                      </a:r>
                      <a:endParaRPr lang="it-IT" sz="1600" dirty="0">
                        <a:effectLst/>
                        <a:latin typeface="Arial" panose="020B0604020202020204" pitchFamily="34" charset="0"/>
                        <a:ea typeface="Arial" panose="020B0604020202020204" pitchFamily="34" charset="0"/>
                      </a:endParaRPr>
                    </a:p>
                  </a:txBody>
                  <a:tcPr marL="114300" marR="114300" marT="76200" marB="76200"/>
                </a:tc>
                <a:tc>
                  <a:txBody>
                    <a:bodyPr/>
                    <a:lstStyle/>
                    <a:p>
                      <a:pPr algn="just">
                        <a:lnSpc>
                          <a:spcPct val="114000"/>
                        </a:lnSpc>
                        <a:spcBef>
                          <a:spcPts val="600"/>
                        </a:spcBef>
                        <a:spcAft>
                          <a:spcPts val="600"/>
                        </a:spcAft>
                        <a:buNone/>
                      </a:pPr>
                      <a:r>
                        <a:rPr lang="it-IT" sz="1600" dirty="0">
                          <a:effectLst/>
                        </a:rPr>
                        <a:t>Art. 12</a:t>
                      </a:r>
                      <a:endParaRPr lang="it-IT" sz="1600" dirty="0">
                        <a:effectLst/>
                        <a:latin typeface="Arial" panose="020B0604020202020204" pitchFamily="34" charset="0"/>
                        <a:ea typeface="Arial" panose="020B0604020202020204" pitchFamily="34" charset="0"/>
                      </a:endParaRPr>
                    </a:p>
                  </a:txBody>
                  <a:tcPr marL="114300" marR="114300" marT="76200" marB="76200"/>
                </a:tc>
                <a:extLst>
                  <a:ext uri="{0D108BD9-81ED-4DB2-BD59-A6C34878D82A}">
                    <a16:rowId xmlns:a16="http://schemas.microsoft.com/office/drawing/2014/main" val="2894199043"/>
                  </a:ext>
                </a:extLst>
              </a:tr>
            </a:tbl>
          </a:graphicData>
        </a:graphic>
      </p:graphicFrame>
      <p:sp>
        <p:nvSpPr>
          <p:cNvPr id="6" name="CasellaDiTesto 5">
            <a:extLst>
              <a:ext uri="{FF2B5EF4-FFF2-40B4-BE49-F238E27FC236}">
                <a16:creationId xmlns:a16="http://schemas.microsoft.com/office/drawing/2014/main" id="{F87EC959-D981-CD2D-2531-1A66040D9D6D}"/>
              </a:ext>
            </a:extLst>
          </p:cNvPr>
          <p:cNvSpPr txBox="1"/>
          <p:nvPr/>
        </p:nvSpPr>
        <p:spPr>
          <a:xfrm>
            <a:off x="3606623" y="7847639"/>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1522232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D9C80-A2AB-5322-F803-4D3BF53B682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B45A704-3D61-922B-05B7-204A2DDFB06C}"/>
              </a:ext>
            </a:extLst>
          </p:cNvPr>
          <p:cNvSpPr>
            <a:spLocks noGrp="1"/>
          </p:cNvSpPr>
          <p:nvPr>
            <p:ph type="title"/>
          </p:nvPr>
        </p:nvSpPr>
        <p:spPr>
          <a:xfrm>
            <a:off x="913942" y="209021"/>
            <a:ext cx="12927330" cy="1989838"/>
          </a:xfrm>
        </p:spPr>
        <p:txBody>
          <a:bodyPr>
            <a:normAutofit/>
          </a:bodyPr>
          <a:lstStyle/>
          <a:p>
            <a:r>
              <a:rPr lang="it-IT" sz="4400" b="1" dirty="0">
                <a:solidFill>
                  <a:schemeClr val="tx1"/>
                </a:solidFill>
              </a:rPr>
              <a:t>5. Aspetti Operativi e Costo del Lavoro</a:t>
            </a:r>
            <a:endParaRPr lang="it-IT" dirty="0"/>
          </a:p>
        </p:txBody>
      </p:sp>
      <p:sp>
        <p:nvSpPr>
          <p:cNvPr id="3" name="Segnaposto contenuto 2">
            <a:extLst>
              <a:ext uri="{FF2B5EF4-FFF2-40B4-BE49-F238E27FC236}">
                <a16:creationId xmlns:a16="http://schemas.microsoft.com/office/drawing/2014/main" id="{8E44C81B-AFDB-ACAF-0932-B9D02754DC9F}"/>
              </a:ext>
            </a:extLst>
          </p:cNvPr>
          <p:cNvSpPr>
            <a:spLocks noGrp="1"/>
          </p:cNvSpPr>
          <p:nvPr>
            <p:ph idx="1"/>
          </p:nvPr>
        </p:nvSpPr>
        <p:spPr>
          <a:xfrm>
            <a:off x="811988" y="1921267"/>
            <a:ext cx="12904470" cy="5743253"/>
          </a:xfrm>
        </p:spPr>
        <p:txBody>
          <a:bodyPr>
            <a:normAutofit fontScale="92500" lnSpcReduction="10000"/>
          </a:bodyPr>
          <a:lstStyle/>
          <a:p>
            <a:r>
              <a:rPr lang="it-IT" b="1" dirty="0"/>
              <a:t>5.1. Il Quadro Normativo del Lavoro a San Marino</a:t>
            </a:r>
          </a:p>
          <a:p>
            <a:pPr algn="just"/>
            <a:r>
              <a:rPr lang="it-IT" dirty="0"/>
              <a:t>Il mercato del lavoro sammarinese è regolamentato da norme che garantiscono un quadro solido per la gestione del personale. </a:t>
            </a:r>
          </a:p>
          <a:p>
            <a:pPr algn="just"/>
            <a:r>
              <a:rPr lang="it-IT" dirty="0"/>
              <a:t>La Legge 164 del 2022 ha riformato le norme relative all'occupazione, stabilendo le procedure per l'assunzione di lavoratori subordinati, sia sammarinesi che frontalieri. </a:t>
            </a:r>
          </a:p>
          <a:p>
            <a:pPr algn="just"/>
            <a:r>
              <a:rPr lang="it-IT" dirty="0"/>
              <a:t>La normativa regola aspetti fondamentali come i contratti collettivi, l'orario di lavoro, le ferie e le procedure disciplinari. Il sistema di collocamento è gestito dall'Ufficio del Lavoro (ULPA/CFP), che facilita l'incontro tra domanda e offerta.</a:t>
            </a:r>
          </a:p>
          <a:p>
            <a:pPr algn="just"/>
            <a:r>
              <a:rPr lang="it-IT" baseline="30000" dirty="0"/>
              <a:t> </a:t>
            </a:r>
            <a:r>
              <a:rPr lang="it-IT" b="1" dirty="0"/>
              <a:t>5.2. Comparazione del Costo del Lavoro</a:t>
            </a:r>
          </a:p>
          <a:p>
            <a:pPr algn="just"/>
            <a:r>
              <a:rPr lang="it-IT" dirty="0"/>
              <a:t>Il costo del lavoro a San Marino offre un notevole vantaggio competitivo rispetto all'Italia e all'Unione Europea. </a:t>
            </a:r>
          </a:p>
          <a:p>
            <a:pPr algn="just"/>
            <a:r>
              <a:rPr lang="it-IT" dirty="0"/>
              <a:t>Questa differenza si traduce in un risparmio significativo sui costi operativi, un fattore che può rendere l'investimento più sostenibile e redditizio nel lungo termine.</a:t>
            </a:r>
          </a:p>
          <a:p>
            <a:pPr algn="just"/>
            <a:endParaRPr lang="it-IT" dirty="0"/>
          </a:p>
          <a:p>
            <a:endParaRPr lang="it-IT" dirty="0"/>
          </a:p>
        </p:txBody>
      </p:sp>
      <p:pic>
        <p:nvPicPr>
          <p:cNvPr id="4" name="Immagine 3">
            <a:extLst>
              <a:ext uri="{FF2B5EF4-FFF2-40B4-BE49-F238E27FC236}">
                <a16:creationId xmlns:a16="http://schemas.microsoft.com/office/drawing/2014/main" id="{25E24EB4-33A5-95C4-0AC7-11414662384B}"/>
              </a:ext>
            </a:extLst>
          </p:cNvPr>
          <p:cNvPicPr>
            <a:picLocks noChangeAspect="1"/>
          </p:cNvPicPr>
          <p:nvPr/>
        </p:nvPicPr>
        <p:blipFill>
          <a:blip r:embed="rId2"/>
          <a:stretch>
            <a:fillRect/>
          </a:stretch>
        </p:blipFill>
        <p:spPr>
          <a:xfrm>
            <a:off x="13216083" y="296330"/>
            <a:ext cx="999831" cy="999831"/>
          </a:xfrm>
          <a:prstGeom prst="rect">
            <a:avLst/>
          </a:prstGeom>
        </p:spPr>
      </p:pic>
      <p:sp>
        <p:nvSpPr>
          <p:cNvPr id="5" name="CasellaDiTesto 4">
            <a:extLst>
              <a:ext uri="{FF2B5EF4-FFF2-40B4-BE49-F238E27FC236}">
                <a16:creationId xmlns:a16="http://schemas.microsoft.com/office/drawing/2014/main" id="{6B9D55CF-AA48-A6CC-3553-20F2D300FE30}"/>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3521229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B171D-B86A-05DA-CB58-E475C6515FD4}"/>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EBF711C-DA68-5EAB-F50E-9E16AB1D9CF2}"/>
              </a:ext>
            </a:extLst>
          </p:cNvPr>
          <p:cNvSpPr>
            <a:spLocks noGrp="1"/>
          </p:cNvSpPr>
          <p:nvPr>
            <p:ph idx="1"/>
          </p:nvPr>
        </p:nvSpPr>
        <p:spPr>
          <a:xfrm>
            <a:off x="811988" y="1818526"/>
            <a:ext cx="12904470" cy="5784350"/>
          </a:xfrm>
        </p:spPr>
        <p:txBody>
          <a:bodyPr>
            <a:normAutofit/>
          </a:bodyPr>
          <a:lstStyle/>
          <a:p>
            <a:r>
              <a:rPr lang="it-IT" b="1" dirty="0"/>
              <a:t>Tabella 4: Comparazione del Costo Orario del Lavoro (dati 2023-2024)</a:t>
            </a:r>
          </a:p>
          <a:p>
            <a:endParaRPr lang="it-IT" dirty="0"/>
          </a:p>
        </p:txBody>
      </p:sp>
      <p:pic>
        <p:nvPicPr>
          <p:cNvPr id="4" name="Immagine 3">
            <a:extLst>
              <a:ext uri="{FF2B5EF4-FFF2-40B4-BE49-F238E27FC236}">
                <a16:creationId xmlns:a16="http://schemas.microsoft.com/office/drawing/2014/main" id="{B4EDED1A-4272-E4CA-3B85-49F874D4E954}"/>
              </a:ext>
            </a:extLst>
          </p:cNvPr>
          <p:cNvPicPr>
            <a:picLocks noChangeAspect="1"/>
          </p:cNvPicPr>
          <p:nvPr/>
        </p:nvPicPr>
        <p:blipFill>
          <a:blip r:embed="rId2"/>
          <a:stretch>
            <a:fillRect/>
          </a:stretch>
        </p:blipFill>
        <p:spPr>
          <a:xfrm>
            <a:off x="13216083" y="296330"/>
            <a:ext cx="999831" cy="999831"/>
          </a:xfrm>
          <a:prstGeom prst="rect">
            <a:avLst/>
          </a:prstGeom>
        </p:spPr>
      </p:pic>
      <p:graphicFrame>
        <p:nvGraphicFramePr>
          <p:cNvPr id="9" name="Tabella 8">
            <a:extLst>
              <a:ext uri="{FF2B5EF4-FFF2-40B4-BE49-F238E27FC236}">
                <a16:creationId xmlns:a16="http://schemas.microsoft.com/office/drawing/2014/main" id="{8777B74B-2737-0542-33AD-1AF22D321BC8}"/>
              </a:ext>
            </a:extLst>
          </p:cNvPr>
          <p:cNvGraphicFramePr>
            <a:graphicFrameLocks noGrp="1"/>
          </p:cNvGraphicFramePr>
          <p:nvPr>
            <p:extLst>
              <p:ext uri="{D42A27DB-BD31-4B8C-83A1-F6EECF244321}">
                <p14:modId xmlns:p14="http://schemas.microsoft.com/office/powerpoint/2010/main" val="841564256"/>
              </p:ext>
            </p:extLst>
          </p:nvPr>
        </p:nvGraphicFramePr>
        <p:xfrm>
          <a:off x="1024624" y="2486375"/>
          <a:ext cx="11756428" cy="2475554"/>
        </p:xfrm>
        <a:graphic>
          <a:graphicData uri="http://schemas.openxmlformats.org/drawingml/2006/table">
            <a:tbl>
              <a:tblPr>
                <a:tableStyleId>{5C22544A-7EE6-4342-B048-85BDC9FD1C3A}</a:tableStyleId>
              </a:tblPr>
              <a:tblGrid>
                <a:gridCol w="5878214">
                  <a:extLst>
                    <a:ext uri="{9D8B030D-6E8A-4147-A177-3AD203B41FA5}">
                      <a16:colId xmlns:a16="http://schemas.microsoft.com/office/drawing/2014/main" val="2641848437"/>
                    </a:ext>
                  </a:extLst>
                </a:gridCol>
                <a:gridCol w="5878214">
                  <a:extLst>
                    <a:ext uri="{9D8B030D-6E8A-4147-A177-3AD203B41FA5}">
                      <a16:colId xmlns:a16="http://schemas.microsoft.com/office/drawing/2014/main" val="1165157015"/>
                    </a:ext>
                  </a:extLst>
                </a:gridCol>
              </a:tblGrid>
              <a:tr h="481250">
                <a:tc>
                  <a:txBody>
                    <a:bodyPr/>
                    <a:lstStyle/>
                    <a:p>
                      <a:pPr>
                        <a:lnSpc>
                          <a:spcPct val="114000"/>
                        </a:lnSpc>
                        <a:spcBef>
                          <a:spcPts val="600"/>
                        </a:spcBef>
                        <a:spcAft>
                          <a:spcPts val="600"/>
                        </a:spcAft>
                        <a:buNone/>
                      </a:pPr>
                      <a:r>
                        <a:rPr lang="it-IT" sz="1800" dirty="0">
                          <a:effectLst/>
                        </a:rPr>
                        <a:t>Area Geografica</a:t>
                      </a:r>
                      <a:endParaRPr lang="it-IT" sz="1800" dirty="0">
                        <a:effectLst/>
                        <a:latin typeface="Arial" panose="020B0604020202020204" pitchFamily="34" charset="0"/>
                        <a:ea typeface="Arial" panose="020B0604020202020204" pitchFamily="34" charset="0"/>
                      </a:endParaRPr>
                    </a:p>
                  </a:txBody>
                  <a:tcPr marL="114300" marR="114300" marT="83820" marB="83820"/>
                </a:tc>
                <a:tc>
                  <a:txBody>
                    <a:bodyPr/>
                    <a:lstStyle/>
                    <a:p>
                      <a:pPr>
                        <a:lnSpc>
                          <a:spcPct val="114000"/>
                        </a:lnSpc>
                        <a:spcBef>
                          <a:spcPts val="600"/>
                        </a:spcBef>
                        <a:spcAft>
                          <a:spcPts val="600"/>
                        </a:spcAft>
                        <a:buNone/>
                      </a:pPr>
                      <a:r>
                        <a:rPr lang="it-IT" sz="1800">
                          <a:effectLst/>
                        </a:rPr>
                        <a:t>Costo Orario Medio del Lavoro</a:t>
                      </a:r>
                      <a:endParaRPr lang="it-IT" sz="1800">
                        <a:effectLst/>
                        <a:latin typeface="Arial" panose="020B0604020202020204" pitchFamily="34" charset="0"/>
                        <a:ea typeface="Arial" panose="020B0604020202020204" pitchFamily="34" charset="0"/>
                      </a:endParaRPr>
                    </a:p>
                  </a:txBody>
                  <a:tcPr marL="114300" marR="114300" marT="83820" marB="83820"/>
                </a:tc>
                <a:extLst>
                  <a:ext uri="{0D108BD9-81ED-4DB2-BD59-A6C34878D82A}">
                    <a16:rowId xmlns:a16="http://schemas.microsoft.com/office/drawing/2014/main" val="2362296212"/>
                  </a:ext>
                </a:extLst>
              </a:tr>
              <a:tr h="498576">
                <a:tc>
                  <a:txBody>
                    <a:bodyPr/>
                    <a:lstStyle/>
                    <a:p>
                      <a:pPr>
                        <a:lnSpc>
                          <a:spcPct val="114000"/>
                        </a:lnSpc>
                        <a:spcBef>
                          <a:spcPts val="600"/>
                        </a:spcBef>
                        <a:spcAft>
                          <a:spcPts val="600"/>
                        </a:spcAft>
                        <a:buNone/>
                      </a:pPr>
                      <a:r>
                        <a:rPr lang="it-IT" sz="1800" dirty="0">
                          <a:effectLst/>
                        </a:rPr>
                        <a:t>San Marino (Privato)</a:t>
                      </a:r>
                      <a:endParaRPr lang="it-IT" sz="1800" dirty="0">
                        <a:effectLst/>
                        <a:latin typeface="Arial" panose="020B0604020202020204" pitchFamily="34" charset="0"/>
                        <a:ea typeface="Arial" panose="020B0604020202020204" pitchFamily="34" charset="0"/>
                      </a:endParaRPr>
                    </a:p>
                  </a:txBody>
                  <a:tcPr marL="114300" marR="114300" marT="83820" marB="83820"/>
                </a:tc>
                <a:tc>
                  <a:txBody>
                    <a:bodyPr/>
                    <a:lstStyle/>
                    <a:p>
                      <a:pPr>
                        <a:lnSpc>
                          <a:spcPct val="114000"/>
                        </a:lnSpc>
                        <a:spcBef>
                          <a:spcPts val="600"/>
                        </a:spcBef>
                        <a:spcAft>
                          <a:spcPts val="600"/>
                        </a:spcAft>
                        <a:buNone/>
                      </a:pPr>
                      <a:r>
                        <a:rPr lang="it-IT" sz="1800">
                          <a:effectLst/>
                        </a:rPr>
                        <a:t>€21,94 - €24,60</a:t>
                      </a:r>
                      <a:endParaRPr lang="it-IT" sz="1800">
                        <a:effectLst/>
                        <a:latin typeface="Arial" panose="020B0604020202020204" pitchFamily="34" charset="0"/>
                        <a:ea typeface="Arial" panose="020B0604020202020204" pitchFamily="34" charset="0"/>
                      </a:endParaRPr>
                    </a:p>
                  </a:txBody>
                  <a:tcPr marL="114300" marR="114300" marT="83820" marB="83820"/>
                </a:tc>
                <a:extLst>
                  <a:ext uri="{0D108BD9-81ED-4DB2-BD59-A6C34878D82A}">
                    <a16:rowId xmlns:a16="http://schemas.microsoft.com/office/drawing/2014/main" val="137948325"/>
                  </a:ext>
                </a:extLst>
              </a:tr>
              <a:tr h="498576">
                <a:tc>
                  <a:txBody>
                    <a:bodyPr/>
                    <a:lstStyle/>
                    <a:p>
                      <a:pPr>
                        <a:lnSpc>
                          <a:spcPct val="114000"/>
                        </a:lnSpc>
                        <a:spcBef>
                          <a:spcPts val="600"/>
                        </a:spcBef>
                        <a:spcAft>
                          <a:spcPts val="600"/>
                        </a:spcAft>
                        <a:buNone/>
                      </a:pPr>
                      <a:r>
                        <a:rPr lang="it-IT" sz="1800" dirty="0">
                          <a:effectLst/>
                        </a:rPr>
                        <a:t>Italia</a:t>
                      </a:r>
                      <a:endParaRPr lang="it-IT" sz="1800" dirty="0">
                        <a:effectLst/>
                        <a:latin typeface="Arial" panose="020B0604020202020204" pitchFamily="34" charset="0"/>
                        <a:ea typeface="Arial" panose="020B0604020202020204" pitchFamily="34" charset="0"/>
                      </a:endParaRPr>
                    </a:p>
                  </a:txBody>
                  <a:tcPr marL="114300" marR="114300" marT="83820" marB="83820"/>
                </a:tc>
                <a:tc>
                  <a:txBody>
                    <a:bodyPr/>
                    <a:lstStyle/>
                    <a:p>
                      <a:pPr>
                        <a:lnSpc>
                          <a:spcPct val="114000"/>
                        </a:lnSpc>
                        <a:spcBef>
                          <a:spcPts val="600"/>
                        </a:spcBef>
                        <a:spcAft>
                          <a:spcPts val="600"/>
                        </a:spcAft>
                        <a:buNone/>
                      </a:pPr>
                      <a:r>
                        <a:rPr lang="it-IT" sz="1800">
                          <a:effectLst/>
                        </a:rPr>
                        <a:t>€29,8</a:t>
                      </a:r>
                      <a:endParaRPr lang="it-IT" sz="1800">
                        <a:effectLst/>
                        <a:latin typeface="Arial" panose="020B0604020202020204" pitchFamily="34" charset="0"/>
                        <a:ea typeface="Arial" panose="020B0604020202020204" pitchFamily="34" charset="0"/>
                      </a:endParaRPr>
                    </a:p>
                  </a:txBody>
                  <a:tcPr marL="114300" marR="114300" marT="83820" marB="83820"/>
                </a:tc>
                <a:extLst>
                  <a:ext uri="{0D108BD9-81ED-4DB2-BD59-A6C34878D82A}">
                    <a16:rowId xmlns:a16="http://schemas.microsoft.com/office/drawing/2014/main" val="1016603690"/>
                  </a:ext>
                </a:extLst>
              </a:tr>
              <a:tr h="498576">
                <a:tc>
                  <a:txBody>
                    <a:bodyPr/>
                    <a:lstStyle/>
                    <a:p>
                      <a:pPr>
                        <a:lnSpc>
                          <a:spcPct val="114000"/>
                        </a:lnSpc>
                        <a:spcBef>
                          <a:spcPts val="600"/>
                        </a:spcBef>
                        <a:spcAft>
                          <a:spcPts val="600"/>
                        </a:spcAft>
                        <a:buNone/>
                      </a:pPr>
                      <a:r>
                        <a:rPr lang="it-IT" sz="1800" dirty="0">
                          <a:effectLst/>
                        </a:rPr>
                        <a:t>UE</a:t>
                      </a:r>
                      <a:endParaRPr lang="it-IT" sz="1800" dirty="0">
                        <a:effectLst/>
                        <a:latin typeface="Arial" panose="020B0604020202020204" pitchFamily="34" charset="0"/>
                        <a:ea typeface="Arial" panose="020B0604020202020204" pitchFamily="34" charset="0"/>
                      </a:endParaRPr>
                    </a:p>
                  </a:txBody>
                  <a:tcPr marL="114300" marR="114300" marT="83820" marB="83820"/>
                </a:tc>
                <a:tc>
                  <a:txBody>
                    <a:bodyPr/>
                    <a:lstStyle/>
                    <a:p>
                      <a:pPr>
                        <a:lnSpc>
                          <a:spcPct val="114000"/>
                        </a:lnSpc>
                        <a:spcBef>
                          <a:spcPts val="600"/>
                        </a:spcBef>
                        <a:spcAft>
                          <a:spcPts val="600"/>
                        </a:spcAft>
                        <a:buNone/>
                      </a:pPr>
                      <a:r>
                        <a:rPr lang="it-IT" sz="1800">
                          <a:effectLst/>
                        </a:rPr>
                        <a:t>€32,2</a:t>
                      </a:r>
                      <a:endParaRPr lang="it-IT" sz="1800">
                        <a:effectLst/>
                        <a:latin typeface="Arial" panose="020B0604020202020204" pitchFamily="34" charset="0"/>
                        <a:ea typeface="Arial" panose="020B0604020202020204" pitchFamily="34" charset="0"/>
                      </a:endParaRPr>
                    </a:p>
                  </a:txBody>
                  <a:tcPr marL="114300" marR="114300" marT="83820" marB="83820"/>
                </a:tc>
                <a:extLst>
                  <a:ext uri="{0D108BD9-81ED-4DB2-BD59-A6C34878D82A}">
                    <a16:rowId xmlns:a16="http://schemas.microsoft.com/office/drawing/2014/main" val="799244918"/>
                  </a:ext>
                </a:extLst>
              </a:tr>
              <a:tr h="498576">
                <a:tc>
                  <a:txBody>
                    <a:bodyPr/>
                    <a:lstStyle/>
                    <a:p>
                      <a:pPr>
                        <a:lnSpc>
                          <a:spcPct val="114000"/>
                        </a:lnSpc>
                        <a:spcBef>
                          <a:spcPts val="600"/>
                        </a:spcBef>
                        <a:spcAft>
                          <a:spcPts val="600"/>
                        </a:spcAft>
                        <a:buNone/>
                      </a:pPr>
                      <a:r>
                        <a:rPr lang="it-IT" sz="1800" dirty="0">
                          <a:effectLst/>
                        </a:rPr>
                        <a:t>Area Euro</a:t>
                      </a:r>
                      <a:endParaRPr lang="it-IT" sz="1800" dirty="0">
                        <a:effectLst/>
                        <a:latin typeface="Arial" panose="020B0604020202020204" pitchFamily="34" charset="0"/>
                        <a:ea typeface="Arial" panose="020B0604020202020204" pitchFamily="34" charset="0"/>
                      </a:endParaRPr>
                    </a:p>
                  </a:txBody>
                  <a:tcPr marL="114300" marR="114300" marT="83820" marB="83820"/>
                </a:tc>
                <a:tc>
                  <a:txBody>
                    <a:bodyPr/>
                    <a:lstStyle/>
                    <a:p>
                      <a:pPr>
                        <a:lnSpc>
                          <a:spcPct val="114000"/>
                        </a:lnSpc>
                        <a:spcBef>
                          <a:spcPts val="600"/>
                        </a:spcBef>
                        <a:spcAft>
                          <a:spcPts val="600"/>
                        </a:spcAft>
                        <a:buNone/>
                      </a:pPr>
                      <a:r>
                        <a:rPr lang="it-IT" sz="1800" dirty="0">
                          <a:effectLst/>
                        </a:rPr>
                        <a:t>€38,0</a:t>
                      </a:r>
                      <a:endParaRPr lang="it-IT" sz="1800" dirty="0">
                        <a:effectLst/>
                        <a:latin typeface="Arial" panose="020B0604020202020204" pitchFamily="34" charset="0"/>
                        <a:ea typeface="Arial" panose="020B0604020202020204" pitchFamily="34" charset="0"/>
                      </a:endParaRPr>
                    </a:p>
                  </a:txBody>
                  <a:tcPr marL="114300" marR="114300" marT="83820" marB="83820"/>
                </a:tc>
                <a:extLst>
                  <a:ext uri="{0D108BD9-81ED-4DB2-BD59-A6C34878D82A}">
                    <a16:rowId xmlns:a16="http://schemas.microsoft.com/office/drawing/2014/main" val="935210220"/>
                  </a:ext>
                </a:extLst>
              </a:tr>
            </a:tbl>
          </a:graphicData>
        </a:graphic>
      </p:graphicFrame>
      <p:sp>
        <p:nvSpPr>
          <p:cNvPr id="11" name="CasellaDiTesto 10">
            <a:extLst>
              <a:ext uri="{FF2B5EF4-FFF2-40B4-BE49-F238E27FC236}">
                <a16:creationId xmlns:a16="http://schemas.microsoft.com/office/drawing/2014/main" id="{47EFC825-4EDD-0A0A-D24A-5C93252D8117}"/>
              </a:ext>
            </a:extLst>
          </p:cNvPr>
          <p:cNvSpPr txBox="1"/>
          <p:nvPr/>
        </p:nvSpPr>
        <p:spPr>
          <a:xfrm>
            <a:off x="1024624" y="5185817"/>
            <a:ext cx="12057895" cy="2233688"/>
          </a:xfrm>
          <a:prstGeom prst="rect">
            <a:avLst/>
          </a:prstGeom>
          <a:noFill/>
        </p:spPr>
        <p:txBody>
          <a:bodyPr wrap="square">
            <a:spAutoFit/>
          </a:bodyPr>
          <a:lstStyle/>
          <a:p>
            <a:pPr>
              <a:lnSpc>
                <a:spcPct val="114000"/>
              </a:lnSpc>
              <a:spcBef>
                <a:spcPts val="1275"/>
              </a:spcBef>
              <a:spcAft>
                <a:spcPts val="600"/>
              </a:spcAft>
              <a:buNone/>
            </a:pPr>
            <a:r>
              <a:rPr lang="it-IT" sz="2880" b="1" dirty="0">
                <a:solidFill>
                  <a:schemeClr val="tx1">
                    <a:lumMod val="85000"/>
                    <a:lumOff val="15000"/>
                  </a:schemeClr>
                </a:solidFill>
              </a:rPr>
              <a:t>5.3. Processo di Assunzione e Gestione del Personale</a:t>
            </a:r>
          </a:p>
          <a:p>
            <a:pPr>
              <a:lnSpc>
                <a:spcPct val="114000"/>
              </a:lnSpc>
              <a:spcAft>
                <a:spcPts val="1200"/>
              </a:spcAft>
              <a:buNone/>
            </a:pPr>
            <a:r>
              <a:rPr lang="it-IT" sz="1800" dirty="0">
                <a:solidFill>
                  <a:srgbClr val="1B1C1D"/>
                </a:solidFill>
                <a:effectLst/>
                <a:latin typeface="Calibri Light" panose="020F0302020204030204" pitchFamily="34" charset="0"/>
                <a:ea typeface="Calibri Light" panose="020F0302020204030204" pitchFamily="34" charset="0"/>
                <a:cs typeface="Calibri Light" panose="020F0302020204030204" pitchFamily="34" charset="0"/>
              </a:rPr>
              <a:t>Il minor costo del lavoro non è solo un vantaggio finanziario, ma assume un ruolo strategico cruciale nella mitigazione dei rischi fiscali. Per evitare l'accusa di esterovestizione, la holding italiana deve dimostrare l'esistenza di una struttura operativa effettiva a San Marino, e l'assunzione di personale locale qualificato è una prova tangibile di tale "sostanza." Il costo del lavoro inferiore rende questo onere strategico economicamente più sostenibile, trasformando un potenziale rischio (l'onere del personale) in un vantaggio operativo reale che rafforza la legittimità dell'operazione.</a:t>
            </a:r>
            <a:endParaRPr lang="it-IT" sz="1800" dirty="0">
              <a:effectLst/>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2" name="CasellaDiTesto 1">
            <a:extLst>
              <a:ext uri="{FF2B5EF4-FFF2-40B4-BE49-F238E27FC236}">
                <a16:creationId xmlns:a16="http://schemas.microsoft.com/office/drawing/2014/main" id="{9506B9C8-1EFC-8E4D-1B32-0375E589B808}"/>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625676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C1079-124C-0E7A-8DBB-AAFD580D97C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0720CD7-1E66-DC34-3E2D-A40470E3E91A}"/>
              </a:ext>
            </a:extLst>
          </p:cNvPr>
          <p:cNvSpPr>
            <a:spLocks noGrp="1"/>
          </p:cNvSpPr>
          <p:nvPr>
            <p:ph type="title"/>
          </p:nvPr>
        </p:nvSpPr>
        <p:spPr>
          <a:xfrm>
            <a:off x="913942" y="0"/>
            <a:ext cx="12927330" cy="1989838"/>
          </a:xfrm>
        </p:spPr>
        <p:txBody>
          <a:bodyPr>
            <a:normAutofit/>
          </a:bodyPr>
          <a:lstStyle/>
          <a:p>
            <a:r>
              <a:rPr lang="it-IT" sz="4400" b="1" dirty="0">
                <a:solidFill>
                  <a:schemeClr val="tx1"/>
                </a:solidFill>
              </a:rPr>
              <a:t>6. Conclusioni e Raccomandazioni Strategiche</a:t>
            </a:r>
            <a:endParaRPr lang="it-IT" dirty="0"/>
          </a:p>
        </p:txBody>
      </p:sp>
      <p:sp>
        <p:nvSpPr>
          <p:cNvPr id="3" name="Segnaposto contenuto 2">
            <a:extLst>
              <a:ext uri="{FF2B5EF4-FFF2-40B4-BE49-F238E27FC236}">
                <a16:creationId xmlns:a16="http://schemas.microsoft.com/office/drawing/2014/main" id="{5CB9C8CF-5163-95BC-8AA4-F927390CBF78}"/>
              </a:ext>
            </a:extLst>
          </p:cNvPr>
          <p:cNvSpPr>
            <a:spLocks noGrp="1"/>
          </p:cNvSpPr>
          <p:nvPr>
            <p:ph idx="1"/>
          </p:nvPr>
        </p:nvSpPr>
        <p:spPr>
          <a:xfrm>
            <a:off x="811988" y="1818526"/>
            <a:ext cx="12904470" cy="5784350"/>
          </a:xfrm>
        </p:spPr>
        <p:txBody>
          <a:bodyPr>
            <a:normAutofit fontScale="92500" lnSpcReduction="10000"/>
          </a:bodyPr>
          <a:lstStyle/>
          <a:p>
            <a:r>
              <a:rPr lang="it-IT" b="1" dirty="0"/>
              <a:t>6.1. Sintesi dei Vantaggi e dei Rischi del Progetto</a:t>
            </a:r>
          </a:p>
          <a:p>
            <a:pPr algn="just"/>
            <a:r>
              <a:rPr lang="it-IT" dirty="0"/>
              <a:t>Il progetto di aprire una società operativa a San Marino presenta un quadro di opportunità concrete, ma è intrinsecamente legato a rischi che richiedono una gestione proattiva e strategica.</a:t>
            </a:r>
          </a:p>
          <a:p>
            <a:pPr lvl="0" algn="just" fontAlgn="base"/>
            <a:r>
              <a:rPr lang="it-IT" b="1" dirty="0"/>
              <a:t>Vantaggi:</a:t>
            </a:r>
            <a:r>
              <a:rPr lang="it-IT" dirty="0"/>
              <a:t> Il regime fiscale competitivo, con aliquote IGR agevolate (fino allo 0%) e l'assenza di IVA, rappresenta un chiaro incentivo finanziario. </a:t>
            </a:r>
          </a:p>
          <a:p>
            <a:pPr lvl="0" algn="just" fontAlgn="base"/>
            <a:r>
              <a:rPr lang="it-IT" dirty="0"/>
              <a:t>La Convenzione contro le doppie imposizioni assicura un quadro giuridico stabile per la gestione dei flussi di reddito, in particolare per i dividendi. Infine, il costo del lavoro significativamente inferiore offre un vantaggio operativo tangibile.</a:t>
            </a:r>
          </a:p>
          <a:p>
            <a:pPr lvl="0" algn="just" fontAlgn="base"/>
            <a:r>
              <a:rPr lang="it-IT" b="1" dirty="0"/>
              <a:t>Rischi:</a:t>
            </a:r>
            <a:r>
              <a:rPr lang="it-IT" dirty="0"/>
              <a:t> I principali rischi non risiedono nella giurisdizione sammarinese, ma nell'interazione con la normativa italiana. Il fenomeno dell'esterovestizione e la disciplina delle </a:t>
            </a:r>
            <a:r>
              <a:rPr lang="it-IT" i="1" dirty="0" err="1"/>
              <a:t>Controlled</a:t>
            </a:r>
            <a:r>
              <a:rPr lang="it-IT" i="1" dirty="0"/>
              <a:t> Foreign Companies</a:t>
            </a:r>
            <a:r>
              <a:rPr lang="it-IT" dirty="0"/>
              <a:t> (CFC) sono le sfide più rilevanti. La scelta dei regimi fiscali più vantaggiosi può attivare automaticamente il rischio CFC, e l'assenza di una "sostanza economica reale" a San Marino espone la holding al rischio di contestazioni per esterovestizione.</a:t>
            </a:r>
          </a:p>
          <a:p>
            <a:endParaRPr lang="it-IT" dirty="0"/>
          </a:p>
        </p:txBody>
      </p:sp>
      <p:pic>
        <p:nvPicPr>
          <p:cNvPr id="4" name="Immagine 3">
            <a:extLst>
              <a:ext uri="{FF2B5EF4-FFF2-40B4-BE49-F238E27FC236}">
                <a16:creationId xmlns:a16="http://schemas.microsoft.com/office/drawing/2014/main" id="{E1498A2A-4588-FB93-5BD3-091502BE12FF}"/>
              </a:ext>
            </a:extLst>
          </p:cNvPr>
          <p:cNvPicPr>
            <a:picLocks noChangeAspect="1"/>
          </p:cNvPicPr>
          <p:nvPr/>
        </p:nvPicPr>
        <p:blipFill>
          <a:blip r:embed="rId2"/>
          <a:stretch>
            <a:fillRect/>
          </a:stretch>
        </p:blipFill>
        <p:spPr>
          <a:xfrm>
            <a:off x="13216083" y="296330"/>
            <a:ext cx="999831" cy="999831"/>
          </a:xfrm>
          <a:prstGeom prst="rect">
            <a:avLst/>
          </a:prstGeom>
        </p:spPr>
      </p:pic>
      <p:sp>
        <p:nvSpPr>
          <p:cNvPr id="5" name="CasellaDiTesto 4">
            <a:extLst>
              <a:ext uri="{FF2B5EF4-FFF2-40B4-BE49-F238E27FC236}">
                <a16:creationId xmlns:a16="http://schemas.microsoft.com/office/drawing/2014/main" id="{6476C3C8-54A9-79A9-617B-92E5C5AD0319}"/>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1983340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7009F-A794-B5F9-62D8-FCA7440992F1}"/>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2ADA7F85-D022-3758-80DA-32C5EBF53EA6}"/>
              </a:ext>
            </a:extLst>
          </p:cNvPr>
          <p:cNvSpPr>
            <a:spLocks noGrp="1"/>
          </p:cNvSpPr>
          <p:nvPr>
            <p:ph idx="1"/>
          </p:nvPr>
        </p:nvSpPr>
        <p:spPr>
          <a:xfrm>
            <a:off x="811988" y="1296161"/>
            <a:ext cx="12904470" cy="6306715"/>
          </a:xfrm>
        </p:spPr>
        <p:txBody>
          <a:bodyPr>
            <a:normAutofit fontScale="70000" lnSpcReduction="20000"/>
          </a:bodyPr>
          <a:lstStyle/>
          <a:p>
            <a:r>
              <a:rPr lang="it-IT" b="1" dirty="0"/>
              <a:t>6.2. Fattori Critici di Successo e Azioni di Mitigazione dei Rischi</a:t>
            </a:r>
          </a:p>
          <a:p>
            <a:pPr algn="just"/>
            <a:r>
              <a:rPr lang="it-IT" dirty="0"/>
              <a:t>Il successo di questa operazione dipende dalla volontà della holding di non adottare un approccio puramente formale. La semplice costituzione di una società a San Marino non è sufficiente. I fattori critici di successo includono:</a:t>
            </a:r>
          </a:p>
          <a:p>
            <a:pPr lvl="0" algn="just" fontAlgn="base"/>
            <a:r>
              <a:rPr lang="it-IT" b="1" dirty="0"/>
              <a:t>Creazione di "sostanza":</a:t>
            </a:r>
            <a:r>
              <a:rPr lang="it-IT" dirty="0"/>
              <a:t> È fondamentale che la società sammarinese abbia un centro di direzione effettivo sul territorio. Ciò richiede la presenza fisica di amministratori e personale, l'affitto di uffici e la gestione operativa quotidiana in loco. Questo approccio è la principale azione di mitigazione per il rischio di esterovestizione.</a:t>
            </a:r>
          </a:p>
          <a:p>
            <a:pPr lvl="0" algn="just" fontAlgn="base"/>
            <a:r>
              <a:rPr lang="it-IT" b="1" dirty="0"/>
              <a:t>Pianificazione fiscale avanzata:</a:t>
            </a:r>
            <a:r>
              <a:rPr lang="it-IT" dirty="0"/>
              <a:t> La scelta del regime fiscale non deve basarsi solo sull'aliquota più bassa, ma deve considerare attentamente i criteri della normativa CFC italiana e la natura dei redditi generati (attivi vs. passivi).</a:t>
            </a:r>
          </a:p>
          <a:p>
            <a:pPr algn="just"/>
            <a:r>
              <a:rPr lang="it-IT" b="1" dirty="0"/>
              <a:t>6.3. Roadmap Strategica per l'Avvio dell'Operazione</a:t>
            </a:r>
          </a:p>
          <a:p>
            <a:pPr algn="just"/>
            <a:r>
              <a:rPr lang="it-IT" dirty="0"/>
              <a:t>Si raccomanda il seguente percorso per procedere in modo sicuro e strategico:</a:t>
            </a:r>
          </a:p>
          <a:p>
            <a:pPr lvl="0" algn="just" fontAlgn="base"/>
            <a:r>
              <a:rPr lang="it-IT" b="1" dirty="0"/>
              <a:t>Valutazione Preliminare dei Rischi:</a:t>
            </a:r>
            <a:r>
              <a:rPr lang="it-IT" dirty="0"/>
              <a:t> Prima di avviare qualsiasi procedura, condurre un'analisi approfondita per determinare il rischio di esterovestizione e l'applicabilità della normativa CFC, in base alla natura specifica dell'attività che si intende trasferire.</a:t>
            </a:r>
          </a:p>
          <a:p>
            <a:pPr lvl="0" algn="just" fontAlgn="base"/>
            <a:r>
              <a:rPr lang="it-IT" b="1" dirty="0"/>
              <a:t>Scelta del Regime Fiscale:</a:t>
            </a:r>
            <a:r>
              <a:rPr lang="it-IT" dirty="0"/>
              <a:t> In base alla valutazione dei rischi, decidere se optare per un regime agevolato (accettando e gestendo il rischio CFC con un'efficace "</a:t>
            </a:r>
            <a:r>
              <a:rPr lang="it-IT" dirty="0" err="1"/>
              <a:t>proof</a:t>
            </a:r>
            <a:r>
              <a:rPr lang="it-IT" dirty="0"/>
              <a:t> of </a:t>
            </a:r>
            <a:r>
              <a:rPr lang="it-IT" dirty="0" err="1"/>
              <a:t>substance</a:t>
            </a:r>
            <a:r>
              <a:rPr lang="it-IT" dirty="0"/>
              <a:t>") o per il regime ordinario al 17%, che non attiva il test CFC.</a:t>
            </a:r>
          </a:p>
          <a:p>
            <a:pPr lvl="0" algn="just" fontAlgn="base"/>
            <a:r>
              <a:rPr lang="it-IT" b="1" dirty="0"/>
              <a:t>Pianificazione Operativa:</a:t>
            </a:r>
            <a:r>
              <a:rPr lang="it-IT" dirty="0"/>
              <a:t> Dettagliare la strategia per la creazione della "sostanza" a San Marino, includendo l'assunzione di personale qualificato e la definizione delle procedure di conformità antiriciclaggio.</a:t>
            </a:r>
          </a:p>
          <a:p>
            <a:pPr algn="just"/>
            <a:r>
              <a:rPr lang="it-IT" b="1" dirty="0"/>
              <a:t>Avvio dell'Iter Costitutivo:</a:t>
            </a:r>
            <a:r>
              <a:rPr lang="it-IT" dirty="0"/>
              <a:t> Procedere con la costituzione della società e gli adempimenti successivi, mantenendo una comunicazione costante tra consulenti legali e fiscali sammarinesi e italiani per garantire l'allineamento e la conformità in ogni fase.</a:t>
            </a:r>
          </a:p>
        </p:txBody>
      </p:sp>
      <p:pic>
        <p:nvPicPr>
          <p:cNvPr id="4" name="Immagine 3">
            <a:extLst>
              <a:ext uri="{FF2B5EF4-FFF2-40B4-BE49-F238E27FC236}">
                <a16:creationId xmlns:a16="http://schemas.microsoft.com/office/drawing/2014/main" id="{5042914C-187E-7498-3191-CBBAB6902EAB}"/>
              </a:ext>
            </a:extLst>
          </p:cNvPr>
          <p:cNvPicPr>
            <a:picLocks noChangeAspect="1"/>
          </p:cNvPicPr>
          <p:nvPr/>
        </p:nvPicPr>
        <p:blipFill>
          <a:blip r:embed="rId2"/>
          <a:stretch>
            <a:fillRect/>
          </a:stretch>
        </p:blipFill>
        <p:spPr>
          <a:xfrm>
            <a:off x="13216083" y="296330"/>
            <a:ext cx="999831" cy="999831"/>
          </a:xfrm>
          <a:prstGeom prst="rect">
            <a:avLst/>
          </a:prstGeom>
        </p:spPr>
      </p:pic>
      <p:sp>
        <p:nvSpPr>
          <p:cNvPr id="2" name="CasellaDiTesto 1">
            <a:extLst>
              <a:ext uri="{FF2B5EF4-FFF2-40B4-BE49-F238E27FC236}">
                <a16:creationId xmlns:a16="http://schemas.microsoft.com/office/drawing/2014/main" id="{D242EB92-D61D-E3A9-C2F2-C81C16535228}"/>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Tree>
    <p:extLst>
      <p:ext uri="{BB962C8B-B14F-4D97-AF65-F5344CB8AC3E}">
        <p14:creationId xmlns:p14="http://schemas.microsoft.com/office/powerpoint/2010/main" val="3432585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EC6A6-B203-ED5F-CE9F-27625EF06374}"/>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8EF28B76-5A42-CA35-4D6C-6AB475E79C9C}"/>
              </a:ext>
            </a:extLst>
          </p:cNvPr>
          <p:cNvSpPr txBox="1"/>
          <p:nvPr/>
        </p:nvSpPr>
        <p:spPr>
          <a:xfrm>
            <a:off x="3606623" y="7705617"/>
            <a:ext cx="7315200" cy="307777"/>
          </a:xfrm>
          <a:prstGeom prst="rect">
            <a:avLst/>
          </a:prstGeom>
          <a:noFill/>
        </p:spPr>
        <p:txBody>
          <a:bodyPr wrap="square">
            <a:spAutoFit/>
          </a:bodyPr>
          <a:lstStyle/>
          <a:p>
            <a:pPr algn="ctr"/>
            <a:r>
              <a:rPr lang="it-IT" sz="1400" dirty="0"/>
              <a:t>ALL RIGHTS RESERVED</a:t>
            </a:r>
          </a:p>
        </p:txBody>
      </p:sp>
      <p:sp>
        <p:nvSpPr>
          <p:cNvPr id="5" name="CasellaDiTesto 5">
            <a:extLst>
              <a:ext uri="{FF2B5EF4-FFF2-40B4-BE49-F238E27FC236}">
                <a16:creationId xmlns:a16="http://schemas.microsoft.com/office/drawing/2014/main" id="{F25A66D1-E950-E87B-BF64-E797EAE29909}"/>
              </a:ext>
            </a:extLst>
          </p:cNvPr>
          <p:cNvSpPr txBox="1">
            <a:spLocks noGrp="1" noChangeArrowheads="1"/>
          </p:cNvSpPr>
          <p:nvPr>
            <p:ph idx="1"/>
          </p:nvPr>
        </p:nvSpPr>
        <p:spPr bwMode="auto">
          <a:xfrm>
            <a:off x="667373" y="1743860"/>
            <a:ext cx="12904787" cy="630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GB" altLang="it-IT" sz="900" dirty="0">
              <a:latin typeface="Berlin Sans FB" panose="020E0602020502020306" pitchFamily="34" charset="0"/>
            </a:endParaRPr>
          </a:p>
          <a:p>
            <a:pPr eaLnBrk="1" hangingPunct="1"/>
            <a:endParaRPr lang="en-GB" altLang="it-IT" sz="900" dirty="0">
              <a:latin typeface="Berlin Sans FB" panose="020E0602020502020306" pitchFamily="34" charset="0"/>
            </a:endParaRPr>
          </a:p>
          <a:p>
            <a:pPr eaLnBrk="1" hangingPunct="1"/>
            <a:endParaRPr lang="en-GB" altLang="it-IT" sz="900" dirty="0">
              <a:latin typeface="Berlin Sans FB" panose="020E0602020502020306" pitchFamily="34" charset="0"/>
            </a:endParaRPr>
          </a:p>
          <a:p>
            <a:pPr eaLnBrk="1" hangingPunct="1"/>
            <a:endParaRPr lang="en-GB" altLang="it-IT" sz="900" dirty="0">
              <a:latin typeface="Berlin Sans FB" panose="020E0602020502020306" pitchFamily="34" charset="0"/>
            </a:endParaRPr>
          </a:p>
          <a:p>
            <a:pPr eaLnBrk="1" hangingPunct="1"/>
            <a:endParaRPr lang="en-GB" altLang="it-IT" sz="900" dirty="0">
              <a:latin typeface="Berlin Sans FB" panose="020E0602020502020306" pitchFamily="34" charset="0"/>
            </a:endParaRPr>
          </a:p>
          <a:p>
            <a:pPr eaLnBrk="1" hangingPunct="1"/>
            <a:endParaRPr lang="en-GB" altLang="it-IT" sz="900" dirty="0">
              <a:latin typeface="Berlin Sans FB" panose="020E0602020502020306" pitchFamily="34" charset="0"/>
            </a:endParaRPr>
          </a:p>
          <a:p>
            <a:pPr eaLnBrk="1" hangingPunct="1"/>
            <a:endParaRPr lang="en-GB" altLang="it-IT" sz="900" dirty="0">
              <a:latin typeface="Berlin Sans FB" panose="020E0602020502020306" pitchFamily="34" charset="0"/>
            </a:endParaRPr>
          </a:p>
          <a:p>
            <a:pPr eaLnBrk="1" hangingPunct="1"/>
            <a:endParaRPr lang="en-GB" altLang="it-IT" sz="900" dirty="0">
              <a:latin typeface="Berlin Sans FB" panose="020E0602020502020306" pitchFamily="34" charset="0"/>
            </a:endParaRPr>
          </a:p>
          <a:p>
            <a:pPr eaLnBrk="1" hangingPunct="1"/>
            <a:endParaRPr lang="en-GB" altLang="it-IT" sz="900" dirty="0">
              <a:latin typeface="Berlin Sans FB" panose="020E0602020502020306" pitchFamily="34" charset="0"/>
            </a:endParaRPr>
          </a:p>
          <a:p>
            <a:pPr eaLnBrk="1" hangingPunct="1"/>
            <a:endParaRPr lang="en-GB" altLang="it-IT" sz="900" dirty="0">
              <a:latin typeface="Berlin Sans FB" panose="020E0602020502020306" pitchFamily="34" charset="0"/>
            </a:endParaRPr>
          </a:p>
          <a:p>
            <a:pPr eaLnBrk="1" hangingPunct="1"/>
            <a:endParaRPr lang="en-GB" altLang="it-IT" sz="900" dirty="0">
              <a:latin typeface="Berlin Sans FB" panose="020E0602020502020306" pitchFamily="34" charset="0"/>
            </a:endParaRPr>
          </a:p>
          <a:p>
            <a:pPr eaLnBrk="1" hangingPunct="1"/>
            <a:endParaRPr lang="en-GB" altLang="it-IT" sz="900" dirty="0">
              <a:latin typeface="Berlin Sans FB" panose="020E0602020502020306" pitchFamily="34" charset="0"/>
            </a:endParaRPr>
          </a:p>
          <a:p>
            <a:pPr algn="just" eaLnBrk="1" hangingPunct="1"/>
            <a:r>
              <a:rPr lang="en-GB" altLang="it-IT" sz="900" dirty="0">
                <a:latin typeface="Berlin Sans FB" panose="020E0602020502020306" pitchFamily="34" charset="0"/>
              </a:rPr>
              <a:t>Important notice</a:t>
            </a:r>
          </a:p>
          <a:p>
            <a:pPr algn="just" eaLnBrk="1" hangingPunct="1"/>
            <a:r>
              <a:rPr lang="en-GB" altLang="it-IT" sz="900" dirty="0">
                <a:latin typeface="Berlin Sans FB" panose="020E0602020502020306" pitchFamily="34" charset="0"/>
              </a:rPr>
              <a:t>This document has been prepared by ASA-LEX Law Firm for the sole purpose of enabling the parties to whom it is addressed to evaluate the capabilities of ASA-LEX Law Firm to supply the proposed services.</a:t>
            </a:r>
          </a:p>
          <a:p>
            <a:pPr algn="just" eaLnBrk="1" hangingPunct="1"/>
            <a:r>
              <a:rPr lang="en-GB" altLang="it-IT" sz="900" dirty="0">
                <a:latin typeface="Berlin Sans FB" panose="020E0602020502020306" pitchFamily="34" charset="0"/>
              </a:rPr>
              <a:t>The information contained in this document has been compiled by ASA-LEX Law Firm and may include material obtained from various sources which have not been verified or audited. This document also contain material proprietary ASA-LEX Law Firm in the general context of evaluating the capabilities of ASA-LEX Law Firm, no reliance may be placed for any purposes whatsoever on the contents of this document. No representation or warranty, express or implied, is given and no responsibility or liability is or will be accepted by or on behalf of ASA-LEX Law Firm or by any of its partners, member, employees, agents or any other person as to the accuracy, completeness or correctness of the information contained in this document.</a:t>
            </a:r>
          </a:p>
          <a:p>
            <a:pPr algn="just" eaLnBrk="1" hangingPunct="1"/>
            <a:r>
              <a:rPr lang="en-GB" altLang="it-IT" sz="900" dirty="0">
                <a:latin typeface="Berlin Sans FB" panose="020E0602020502020306" pitchFamily="34" charset="0"/>
              </a:rPr>
              <a:t>Other than stated below, this document and its contents are confidential and prepared solely for your information, ad may not be reproduced, redistributed or passed on to any other person in whole or in part. If this document contains details of an arrangement that could result in a tax or insurance saving, no such conditions of confidentiality applies to the details of that arrangement (for example, for the purpose of discussion with tax authorities). No other party is entitled to rely on this document for any purpose whatsoever and we accept no liability to any other party who is shown or obtains access to this document.</a:t>
            </a:r>
          </a:p>
          <a:p>
            <a:pPr algn="just" eaLnBrk="1" hangingPunct="1"/>
            <a:r>
              <a:rPr lang="en-GB" altLang="it-IT" sz="900" dirty="0">
                <a:latin typeface="Berlin Sans FB" panose="020E0602020502020306" pitchFamily="34" charset="0"/>
              </a:rPr>
              <a:t>This document is not an offer and is not intended to be contractually binding. Should this proposal be acceptable to you, and following the conclusion of our internal acceptance procedures, we would be pleased to discuss terms and conditions with you prior to our appointment.</a:t>
            </a:r>
          </a:p>
          <a:p>
            <a:pPr eaLnBrk="1" hangingPunct="1"/>
            <a:endParaRPr lang="en-GB" altLang="it-IT" sz="1000" dirty="0">
              <a:latin typeface="Berlin Sans FB" panose="020E0602020502020306" pitchFamily="34" charset="0"/>
            </a:endParaRPr>
          </a:p>
        </p:txBody>
      </p:sp>
      <p:pic>
        <p:nvPicPr>
          <p:cNvPr id="3" name="Immagine 2">
            <a:extLst>
              <a:ext uri="{FF2B5EF4-FFF2-40B4-BE49-F238E27FC236}">
                <a16:creationId xmlns:a16="http://schemas.microsoft.com/office/drawing/2014/main" id="{21253A9C-CBAA-4A75-D759-5EB8B2BA41BD}"/>
              </a:ext>
            </a:extLst>
          </p:cNvPr>
          <p:cNvPicPr>
            <a:picLocks noChangeAspect="1"/>
          </p:cNvPicPr>
          <p:nvPr/>
        </p:nvPicPr>
        <p:blipFill>
          <a:blip r:embed="rId2"/>
          <a:stretch>
            <a:fillRect/>
          </a:stretch>
        </p:blipFill>
        <p:spPr>
          <a:xfrm>
            <a:off x="5389703" y="0"/>
            <a:ext cx="3749040" cy="3749040"/>
          </a:xfrm>
          <a:prstGeom prst="rect">
            <a:avLst/>
          </a:prstGeom>
        </p:spPr>
      </p:pic>
    </p:spTree>
    <p:extLst>
      <p:ext uri="{BB962C8B-B14F-4D97-AF65-F5344CB8AC3E}">
        <p14:creationId xmlns:p14="http://schemas.microsoft.com/office/powerpoint/2010/main" val="2535992"/>
      </p:ext>
    </p:extLst>
  </p:cSld>
  <p:clrMapOvr>
    <a:masterClrMapping/>
  </p:clrMapOvr>
</p:sld>
</file>

<file path=ppt/theme/theme1.xml><?xml version="1.0" encoding="utf-8"?>
<a:theme xmlns:a="http://schemas.openxmlformats.org/drawingml/2006/main" name="Metropolitano">
  <a:themeElements>
    <a:clrScheme name="Metropolitano">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o">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TM03457491[[fn=Metropolitano]]</Template>
  <TotalTime>386</TotalTime>
  <Words>3833</Words>
  <Application>Microsoft Office PowerPoint</Application>
  <PresentationFormat>Personalizzato</PresentationFormat>
  <Paragraphs>218</Paragraphs>
  <Slides>18</Slides>
  <Notes>2</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18</vt:i4>
      </vt:variant>
    </vt:vector>
  </HeadingPairs>
  <TitlesOfParts>
    <vt:vector size="22" baseType="lpstr">
      <vt:lpstr>Arial</vt:lpstr>
      <vt:lpstr>Berlin Sans FB</vt:lpstr>
      <vt:lpstr>Calibri Light</vt:lpstr>
      <vt:lpstr>Metropolitano</vt:lpstr>
      <vt:lpstr>Costituzione di una Società a San Marino</vt:lpstr>
      <vt:lpstr>1. Valutazione Strategica per la Costituzione di una Società Operativa Sammarinese da Parte di una Holding Italiana</vt:lpstr>
      <vt:lpstr>2. Aspetti Legali e Procedurali della  Costituzione Societaria a San Marino </vt:lpstr>
      <vt:lpstr>Tabella 1: Confronto tra S.r.l. e S.p.A. a San Marino </vt:lpstr>
      <vt:lpstr>2.2 Requisiti di Idoneità e Documentazione per Soci e Amministratori non residenti</vt:lpstr>
      <vt:lpstr>2.3 L'Iter di Costituzione e gli Adempimenti Iniziali </vt:lpstr>
      <vt:lpstr>2.4 Adempimenti Antiriciclaggio e Trasparenza Normativa </vt:lpstr>
      <vt:lpstr>3. Il Quadro Fiscale Sammarinese  e le Agevolazioni per le Imprese </vt:lpstr>
      <vt:lpstr>3.3. Incentivi e Benefici per Nuove Imprese</vt:lpstr>
      <vt:lpstr>Tabella 2: Sintesi dei Regimi Fiscali Agevolati Sammarinesi </vt:lpstr>
      <vt:lpstr>4. I Rischi Fiscali e Legali per la Holding Italiana</vt:lpstr>
      <vt:lpstr>Presentazione standard di PowerPoint</vt:lpstr>
      <vt:lpstr>4.3. L'Impatto della Convenzione contro le  Doppie Imposizioni tra Italia e San Marino</vt:lpstr>
      <vt:lpstr>5. Aspetti Operativi e Costo del Lavoro</vt:lpstr>
      <vt:lpstr>Presentazione standard di PowerPoint</vt:lpstr>
      <vt:lpstr>6. Conclusioni e Raccomandazioni Strategiche</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Arcangeli</dc:creator>
  <cp:lastModifiedBy>Arcangeli</cp:lastModifiedBy>
  <cp:revision>27</cp:revision>
  <dcterms:created xsi:type="dcterms:W3CDTF">2025-09-10T08:34:01Z</dcterms:created>
  <dcterms:modified xsi:type="dcterms:W3CDTF">2025-09-16T09:22:18Z</dcterms:modified>
</cp:coreProperties>
</file>